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2" r:id="rId2"/>
  </p:sldMasterIdLst>
  <p:notesMasterIdLst>
    <p:notesMasterId r:id="rId66"/>
  </p:notesMasterIdLst>
  <p:handoutMasterIdLst>
    <p:handoutMasterId r:id="rId67"/>
  </p:handoutMasterIdLst>
  <p:sldIdLst>
    <p:sldId id="256" r:id="rId3"/>
    <p:sldId id="2159" r:id="rId4"/>
    <p:sldId id="2136" r:id="rId5"/>
    <p:sldId id="2137" r:id="rId6"/>
    <p:sldId id="2138" r:id="rId7"/>
    <p:sldId id="2139" r:id="rId8"/>
    <p:sldId id="2141" r:id="rId9"/>
    <p:sldId id="2142" r:id="rId10"/>
    <p:sldId id="2143" r:id="rId11"/>
    <p:sldId id="2144" r:id="rId12"/>
    <p:sldId id="2145" r:id="rId13"/>
    <p:sldId id="2146" r:id="rId14"/>
    <p:sldId id="2147" r:id="rId15"/>
    <p:sldId id="2148" r:id="rId16"/>
    <p:sldId id="2149" r:id="rId17"/>
    <p:sldId id="2140" r:id="rId18"/>
    <p:sldId id="2150" r:id="rId19"/>
    <p:sldId id="2151" r:id="rId20"/>
    <p:sldId id="2152" r:id="rId21"/>
    <p:sldId id="2153" r:id="rId22"/>
    <p:sldId id="2154" r:id="rId23"/>
    <p:sldId id="2155" r:id="rId24"/>
    <p:sldId id="2156" r:id="rId25"/>
    <p:sldId id="2157" r:id="rId26"/>
    <p:sldId id="2158" r:id="rId27"/>
    <p:sldId id="2160" r:id="rId28"/>
    <p:sldId id="1981" r:id="rId29"/>
    <p:sldId id="2099" r:id="rId30"/>
    <p:sldId id="2100" r:id="rId31"/>
    <p:sldId id="2101" r:id="rId32"/>
    <p:sldId id="2102" r:id="rId33"/>
    <p:sldId id="2103" r:id="rId34"/>
    <p:sldId id="2104" r:id="rId35"/>
    <p:sldId id="2105" r:id="rId36"/>
    <p:sldId id="2106" r:id="rId37"/>
    <p:sldId id="2107" r:id="rId38"/>
    <p:sldId id="2108" r:id="rId39"/>
    <p:sldId id="2109" r:id="rId40"/>
    <p:sldId id="2110" r:id="rId41"/>
    <p:sldId id="2127" r:id="rId42"/>
    <p:sldId id="2112" r:id="rId43"/>
    <p:sldId id="2113" r:id="rId44"/>
    <p:sldId id="2114" r:id="rId45"/>
    <p:sldId id="2115" r:id="rId46"/>
    <p:sldId id="2116" r:id="rId47"/>
    <p:sldId id="2117" r:id="rId48"/>
    <p:sldId id="2118" r:id="rId49"/>
    <p:sldId id="2119" r:id="rId50"/>
    <p:sldId id="2120" r:id="rId51"/>
    <p:sldId id="2121" r:id="rId52"/>
    <p:sldId id="2122" r:id="rId53"/>
    <p:sldId id="2123" r:id="rId54"/>
    <p:sldId id="2128" r:id="rId55"/>
    <p:sldId id="2129" r:id="rId56"/>
    <p:sldId id="2130" r:id="rId57"/>
    <p:sldId id="2131" r:id="rId58"/>
    <p:sldId id="2132" r:id="rId59"/>
    <p:sldId id="2133" r:id="rId60"/>
    <p:sldId id="2134" r:id="rId61"/>
    <p:sldId id="2135" r:id="rId62"/>
    <p:sldId id="2124" r:id="rId63"/>
    <p:sldId id="2125" r:id="rId64"/>
    <p:sldId id="2126" r:id="rId65"/>
  </p:sldIdLst>
  <p:sldSz cx="9144000" cy="6858000" type="screen4x3"/>
  <p:notesSz cx="6858000" cy="9144000"/>
  <p:defaultTextStyle>
    <a:defPPr>
      <a:defRPr lang="en-US"/>
    </a:defPPr>
    <a:lvl1pPr marL="0" lvl="0" indent="0" algn="l" defTabSz="4572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MS PGothic" panose="020B0600070205080204" pitchFamily="-107" charset="-128"/>
        <a:cs typeface="+mn-cs"/>
      </a:defRPr>
    </a:lvl1pPr>
    <a:lvl2pPr marL="457200" lvl="1" indent="0" algn="l" defTabSz="4572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MS PGothic" panose="020B0600070205080204" pitchFamily="-107" charset="-128"/>
        <a:cs typeface="+mn-cs"/>
      </a:defRPr>
    </a:lvl2pPr>
    <a:lvl3pPr marL="914400" lvl="2" indent="0" algn="l" defTabSz="4572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MS PGothic" panose="020B0600070205080204" pitchFamily="-107" charset="-128"/>
        <a:cs typeface="+mn-cs"/>
      </a:defRPr>
    </a:lvl3pPr>
    <a:lvl4pPr marL="1371600" lvl="3" indent="0" algn="l" defTabSz="4572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MS PGothic" panose="020B0600070205080204" pitchFamily="-107" charset="-128"/>
        <a:cs typeface="+mn-cs"/>
      </a:defRPr>
    </a:lvl4pPr>
    <a:lvl5pPr marL="1828800" lvl="4" indent="0" algn="l" defTabSz="4572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MS PGothic" panose="020B0600070205080204" pitchFamily="-107" charset="-128"/>
        <a:cs typeface="+mn-cs"/>
      </a:defRPr>
    </a:lvl5pPr>
    <a:lvl6pPr marL="2286000" lvl="5" indent="0" algn="l" defTabSz="4572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MS PGothic" panose="020B0600070205080204" pitchFamily="-107" charset="-128"/>
        <a:cs typeface="+mn-cs"/>
      </a:defRPr>
    </a:lvl6pPr>
    <a:lvl7pPr marL="2743200" lvl="6" indent="0" algn="l" defTabSz="4572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MS PGothic" panose="020B0600070205080204" pitchFamily="-107" charset="-128"/>
        <a:cs typeface="+mn-cs"/>
      </a:defRPr>
    </a:lvl7pPr>
    <a:lvl8pPr marL="3200400" lvl="7" indent="0" algn="l" defTabSz="4572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MS PGothic" panose="020B0600070205080204" pitchFamily="-107" charset="-128"/>
        <a:cs typeface="+mn-cs"/>
      </a:defRPr>
    </a:lvl8pPr>
    <a:lvl9pPr marL="3657600" lvl="8" indent="0" algn="l" defTabSz="4572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MS PGothic" panose="020B0600070205080204" pitchFamily="-107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4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FAFA"/>
    <a:srgbClr val="C147B2"/>
    <a:srgbClr val="D79CCE"/>
    <a:srgbClr val="EAEA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7449" autoAdjust="0"/>
  </p:normalViewPr>
  <p:slideViewPr>
    <p:cSldViewPr snapToGrid="0" snapToObjects="1" showGuides="1">
      <p:cViewPr>
        <p:scale>
          <a:sx n="100" d="100"/>
          <a:sy n="100" d="100"/>
        </p:scale>
        <p:origin x="520" y="1448"/>
      </p:cViewPr>
      <p:guideLst>
        <p:guide orient="horz" pos="2204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presProps" Target="presProps.xml"/><Relationship Id="rId7" Type="http://schemas.openxmlformats.org/officeDocument/2006/relationships/slide" Target="slides/slide5.xml"/><Relationship Id="rId71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handoutMaster" Target="handoutMasters/handout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algn="r"/>
            <a:fld id="{BB962C8B-B14F-4D97-AF65-F5344CB8AC3E}" type="datetime1">
              <a:rPr lang="en-US" sz="1200" dirty="0"/>
              <a:t>5/20/2024</a:t>
            </a:fld>
            <a:endParaRPr lang="en-US" sz="12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/>
          <a:p>
            <a:pPr lvl="0" algn="r"/>
            <a:fld id="{9A0DB2DC-4C9A-4742-B13C-FB6460FD3503}" type="slidenum">
              <a:rPr lang="en-US" sz="1200" dirty="0"/>
              <a:t>‹#›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algn="r"/>
            <a:fld id="{BB962C8B-B14F-4D97-AF65-F5344CB8AC3E}" type="datetime1">
              <a:rPr lang="en-US" sz="1200" dirty="0"/>
              <a:t>5/20/2024</a:t>
            </a:fld>
            <a:endParaRPr lang="en-US" sz="120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to edit Master text styles</a:t>
            </a:r>
          </a:p>
          <a:p>
            <a:pPr marL="45720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Second level</a:t>
            </a:r>
          </a:p>
          <a:p>
            <a:pPr marL="914400" marR="0" lvl="2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Third level</a:t>
            </a:r>
          </a:p>
          <a:p>
            <a:pPr marL="1371600" marR="0" lvl="3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Fourth level</a:t>
            </a:r>
          </a:p>
          <a:p>
            <a:pPr marL="1828800" marR="0" lvl="4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/>
          <a:p>
            <a:pPr lvl="0" algn="r"/>
            <a:fld id="{9A0DB2DC-4C9A-4742-B13C-FB6460FD3503}" type="slidenum">
              <a:rPr lang="en-US" sz="1200" dirty="0"/>
              <a:t>‹#›</a:t>
            </a:fld>
            <a:endParaRPr lang="en-US" sz="120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We need to combine all </a:t>
            </a:r>
            <a:r>
              <a:rPr lang="en-US"/>
              <a:t>the 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55B009-28AD-44CC-9CA9-7B4B891F7BE2}" type="slidenum">
              <a:rPr lang="en-US" smtClean="0">
                <a:solidFill>
                  <a:prstClr val="black"/>
                </a:solidFill>
              </a:rPr>
              <a:t>3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We need to combine all </a:t>
            </a:r>
            <a:r>
              <a:rPr lang="en-US"/>
              <a:t>the 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55B009-28AD-44CC-9CA9-7B4B891F7BE2}" type="slidenum">
              <a:rPr lang="en-US" smtClean="0">
                <a:solidFill>
                  <a:prstClr val="black"/>
                </a:solidFill>
              </a:rPr>
              <a:t>12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We need to combine all </a:t>
            </a:r>
            <a:r>
              <a:rPr lang="en-US"/>
              <a:t>the 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55B009-28AD-44CC-9CA9-7B4B891F7BE2}" type="slidenum">
              <a:rPr lang="en-US" smtClean="0">
                <a:solidFill>
                  <a:prstClr val="black"/>
                </a:solidFill>
              </a:rPr>
              <a:t>13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We need to combine all </a:t>
            </a:r>
            <a:r>
              <a:rPr lang="en-US"/>
              <a:t>the 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55B009-28AD-44CC-9CA9-7B4B891F7BE2}" type="slidenum">
              <a:rPr lang="en-US" smtClean="0">
                <a:solidFill>
                  <a:prstClr val="black"/>
                </a:solidFill>
              </a:rPr>
              <a:t>14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We need to combine all </a:t>
            </a:r>
            <a:r>
              <a:rPr lang="en-US"/>
              <a:t>the 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55B009-28AD-44CC-9CA9-7B4B891F7BE2}" type="slidenum">
              <a:rPr lang="en-US" smtClean="0">
                <a:solidFill>
                  <a:prstClr val="black"/>
                </a:solidFill>
              </a:rPr>
              <a:t>15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We need to combine all </a:t>
            </a:r>
            <a:r>
              <a:rPr lang="en-US"/>
              <a:t>the 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55B009-28AD-44CC-9CA9-7B4B891F7BE2}" type="slidenum">
              <a:rPr lang="en-US" smtClean="0">
                <a:solidFill>
                  <a:prstClr val="black"/>
                </a:solidFill>
              </a:rPr>
              <a:t>16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We need to combine all </a:t>
            </a:r>
            <a:r>
              <a:rPr lang="en-US"/>
              <a:t>the 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55B009-28AD-44CC-9CA9-7B4B891F7BE2}" type="slidenum">
              <a:rPr lang="en-US" smtClean="0">
                <a:solidFill>
                  <a:prstClr val="black"/>
                </a:solidFill>
              </a:rPr>
              <a:t>17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We need to combine all </a:t>
            </a:r>
            <a:r>
              <a:rPr lang="en-US"/>
              <a:t>the 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55B009-28AD-44CC-9CA9-7B4B891F7BE2}" type="slidenum">
              <a:rPr lang="en-US" smtClean="0">
                <a:solidFill>
                  <a:prstClr val="black"/>
                </a:solidFill>
              </a:rPr>
              <a:t>18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We need to combine all </a:t>
            </a:r>
            <a:r>
              <a:rPr lang="en-US"/>
              <a:t>the 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55B009-28AD-44CC-9CA9-7B4B891F7BE2}" type="slidenum">
              <a:rPr lang="en-US" smtClean="0">
                <a:solidFill>
                  <a:prstClr val="black"/>
                </a:solidFill>
              </a:rPr>
              <a:t>19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We need to combine all </a:t>
            </a:r>
            <a:r>
              <a:rPr lang="en-US"/>
              <a:t>the 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55B009-28AD-44CC-9CA9-7B4B891F7BE2}" type="slidenum">
              <a:rPr lang="en-US" smtClean="0">
                <a:solidFill>
                  <a:prstClr val="black"/>
                </a:solidFill>
              </a:rPr>
              <a:t>20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We need to combine all </a:t>
            </a:r>
            <a:r>
              <a:rPr lang="en-US"/>
              <a:t>the 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55B009-28AD-44CC-9CA9-7B4B891F7BE2}" type="slidenum">
              <a:rPr lang="en-US" smtClean="0">
                <a:solidFill>
                  <a:prstClr val="black"/>
                </a:solidFill>
              </a:rPr>
              <a:t>21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We need to combine all </a:t>
            </a:r>
            <a:r>
              <a:rPr lang="en-US"/>
              <a:t>the 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55B009-28AD-44CC-9CA9-7B4B891F7BE2}" type="slidenum">
              <a:rPr lang="en-US" smtClean="0">
                <a:solidFill>
                  <a:prstClr val="black"/>
                </a:solidFill>
              </a:rPr>
              <a:t>4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We need to combine all </a:t>
            </a:r>
            <a:r>
              <a:rPr lang="en-US"/>
              <a:t>the 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55B009-28AD-44CC-9CA9-7B4B891F7BE2}" type="slidenum">
              <a:rPr lang="en-US" smtClean="0">
                <a:solidFill>
                  <a:prstClr val="black"/>
                </a:solidFill>
              </a:rPr>
              <a:t>22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We need to combine all </a:t>
            </a:r>
            <a:r>
              <a:rPr lang="en-US"/>
              <a:t>the 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55B009-28AD-44CC-9CA9-7B4B891F7BE2}" type="slidenum">
              <a:rPr lang="en-US" smtClean="0">
                <a:solidFill>
                  <a:prstClr val="black"/>
                </a:solidFill>
              </a:rPr>
              <a:t>23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We need to combine all </a:t>
            </a:r>
            <a:r>
              <a:rPr lang="en-US"/>
              <a:t>the 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55B009-28AD-44CC-9CA9-7B4B891F7BE2}" type="slidenum">
              <a:rPr lang="en-US" smtClean="0">
                <a:solidFill>
                  <a:prstClr val="black"/>
                </a:solidFill>
              </a:rPr>
              <a:t>24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We need to combine all </a:t>
            </a:r>
            <a:r>
              <a:rPr lang="en-US"/>
              <a:t>the 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55B009-28AD-44CC-9CA9-7B4B891F7BE2}" type="slidenum">
              <a:rPr lang="en-US" smtClean="0">
                <a:solidFill>
                  <a:prstClr val="black"/>
                </a:solidFill>
              </a:rPr>
              <a:t>25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We need to combine all </a:t>
            </a:r>
            <a:r>
              <a:rPr lang="en-US"/>
              <a:t>the 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55B009-28AD-44CC-9CA9-7B4B891F7BE2}" type="slidenum">
              <a:rPr lang="en-US" smtClean="0">
                <a:solidFill>
                  <a:prstClr val="black"/>
                </a:solidFill>
              </a:rPr>
              <a:t>27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We need to combine all </a:t>
            </a:r>
            <a:r>
              <a:rPr lang="en-US"/>
              <a:t>the 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55B009-28AD-44CC-9CA9-7B4B891F7BE2}" type="slidenum">
              <a:rPr lang="en-US" smtClean="0">
                <a:solidFill>
                  <a:prstClr val="black"/>
                </a:solidFill>
              </a:rPr>
              <a:t>28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We need to combine all </a:t>
            </a:r>
            <a:r>
              <a:rPr lang="en-US"/>
              <a:t>the 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55B009-28AD-44CC-9CA9-7B4B891F7BE2}" type="slidenum">
              <a:rPr lang="en-US" smtClean="0">
                <a:solidFill>
                  <a:prstClr val="black"/>
                </a:solidFill>
              </a:rPr>
              <a:t>29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We need to combine all </a:t>
            </a:r>
            <a:r>
              <a:rPr lang="en-US"/>
              <a:t>the 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55B009-28AD-44CC-9CA9-7B4B891F7BE2}" type="slidenum">
              <a:rPr lang="en-US" smtClean="0">
                <a:solidFill>
                  <a:prstClr val="black"/>
                </a:solidFill>
              </a:rPr>
              <a:t>30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We need to combine all </a:t>
            </a:r>
            <a:r>
              <a:rPr lang="en-US"/>
              <a:t>the 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55B009-28AD-44CC-9CA9-7B4B891F7BE2}" type="slidenum">
              <a:rPr lang="en-US" smtClean="0">
                <a:solidFill>
                  <a:prstClr val="black"/>
                </a:solidFill>
              </a:rPr>
              <a:t>31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We need to combine all </a:t>
            </a:r>
            <a:r>
              <a:rPr lang="en-US"/>
              <a:t>the 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55B009-28AD-44CC-9CA9-7B4B891F7BE2}" type="slidenum">
              <a:rPr lang="en-US" smtClean="0">
                <a:solidFill>
                  <a:prstClr val="black"/>
                </a:solidFill>
              </a:rPr>
              <a:t>32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We need to combine all </a:t>
            </a:r>
            <a:r>
              <a:rPr lang="en-US"/>
              <a:t>the 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55B009-28AD-44CC-9CA9-7B4B891F7BE2}" type="slidenum">
              <a:rPr lang="en-US" smtClean="0">
                <a:solidFill>
                  <a:prstClr val="black"/>
                </a:solidFill>
              </a:rPr>
              <a:t>5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We need to combine all </a:t>
            </a:r>
            <a:r>
              <a:rPr lang="en-US"/>
              <a:t>the 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55B009-28AD-44CC-9CA9-7B4B891F7BE2}" type="slidenum">
              <a:rPr lang="en-US" smtClean="0">
                <a:solidFill>
                  <a:prstClr val="black"/>
                </a:solidFill>
              </a:rPr>
              <a:t>33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We need to combine all </a:t>
            </a:r>
            <a:r>
              <a:rPr lang="en-US"/>
              <a:t>the 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55B009-28AD-44CC-9CA9-7B4B891F7BE2}" type="slidenum">
              <a:rPr lang="en-US" smtClean="0">
                <a:solidFill>
                  <a:prstClr val="black"/>
                </a:solidFill>
              </a:rPr>
              <a:t>34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We need to combine all </a:t>
            </a:r>
            <a:r>
              <a:rPr lang="en-US"/>
              <a:t>the 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55B009-28AD-44CC-9CA9-7B4B891F7BE2}" type="slidenum">
              <a:rPr lang="en-US" smtClean="0">
                <a:solidFill>
                  <a:prstClr val="black"/>
                </a:solidFill>
              </a:rPr>
              <a:t>35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We need to combine all </a:t>
            </a:r>
            <a:r>
              <a:rPr lang="en-US"/>
              <a:t>the 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55B009-28AD-44CC-9CA9-7B4B891F7BE2}" type="slidenum">
              <a:rPr lang="en-US" smtClean="0">
                <a:solidFill>
                  <a:prstClr val="black"/>
                </a:solidFill>
              </a:rPr>
              <a:t>36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We need to combine all </a:t>
            </a:r>
            <a:r>
              <a:rPr lang="en-US"/>
              <a:t>the 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55B009-28AD-44CC-9CA9-7B4B891F7BE2}" type="slidenum">
              <a:rPr lang="en-US" smtClean="0">
                <a:solidFill>
                  <a:prstClr val="black"/>
                </a:solidFill>
              </a:rPr>
              <a:t>37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We need to combine all </a:t>
            </a:r>
            <a:r>
              <a:rPr lang="en-US"/>
              <a:t>the 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55B009-28AD-44CC-9CA9-7B4B891F7BE2}" type="slidenum">
              <a:rPr lang="en-US" smtClean="0">
                <a:solidFill>
                  <a:prstClr val="black"/>
                </a:solidFill>
              </a:rPr>
              <a:t>38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We need to combine all </a:t>
            </a:r>
            <a:r>
              <a:rPr lang="en-US"/>
              <a:t>the 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55B009-28AD-44CC-9CA9-7B4B891F7BE2}" type="slidenum">
              <a:rPr lang="en-US" smtClean="0">
                <a:solidFill>
                  <a:prstClr val="black"/>
                </a:solidFill>
              </a:rPr>
              <a:t>39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We need to combine all </a:t>
            </a:r>
            <a:r>
              <a:rPr lang="en-US"/>
              <a:t>the 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55B009-28AD-44CC-9CA9-7B4B891F7BE2}" type="slidenum">
              <a:rPr lang="en-US" smtClean="0">
                <a:solidFill>
                  <a:prstClr val="black"/>
                </a:solidFill>
              </a:rPr>
              <a:t>40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We need to combine all </a:t>
            </a:r>
            <a:r>
              <a:rPr lang="en-US"/>
              <a:t>the 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55B009-28AD-44CC-9CA9-7B4B891F7BE2}" type="slidenum">
              <a:rPr lang="en-US" smtClean="0">
                <a:solidFill>
                  <a:prstClr val="black"/>
                </a:solidFill>
              </a:rPr>
              <a:t>41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We need to combine all </a:t>
            </a:r>
            <a:r>
              <a:rPr lang="en-US"/>
              <a:t>the 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55B009-28AD-44CC-9CA9-7B4B891F7BE2}" type="slidenum">
              <a:rPr lang="en-US" smtClean="0">
                <a:solidFill>
                  <a:prstClr val="black"/>
                </a:solidFill>
              </a:rPr>
              <a:t>42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We need to combine all </a:t>
            </a:r>
            <a:r>
              <a:rPr lang="en-US"/>
              <a:t>the 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55B009-28AD-44CC-9CA9-7B4B891F7BE2}" type="slidenum">
              <a:rPr lang="en-US" smtClean="0">
                <a:solidFill>
                  <a:prstClr val="black"/>
                </a:solidFill>
              </a:rPr>
              <a:t>6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We need to combine all </a:t>
            </a:r>
            <a:r>
              <a:rPr lang="en-US"/>
              <a:t>the 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55B009-28AD-44CC-9CA9-7B4B891F7BE2}" type="slidenum">
              <a:rPr lang="en-US" smtClean="0">
                <a:solidFill>
                  <a:prstClr val="black"/>
                </a:solidFill>
              </a:rPr>
              <a:t>43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We need to combine all </a:t>
            </a:r>
            <a:r>
              <a:rPr lang="en-US"/>
              <a:t>the 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55B009-28AD-44CC-9CA9-7B4B891F7BE2}" type="slidenum">
              <a:rPr lang="en-US" smtClean="0">
                <a:solidFill>
                  <a:prstClr val="black"/>
                </a:solidFill>
              </a:rPr>
              <a:t>44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We need to combine all </a:t>
            </a:r>
            <a:r>
              <a:rPr lang="en-US"/>
              <a:t>the 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55B009-28AD-44CC-9CA9-7B4B891F7BE2}" type="slidenum">
              <a:rPr lang="en-US" smtClean="0">
                <a:solidFill>
                  <a:prstClr val="black"/>
                </a:solidFill>
              </a:rPr>
              <a:t>45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We need to combine all </a:t>
            </a:r>
            <a:r>
              <a:rPr lang="en-US"/>
              <a:t>the 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55B009-28AD-44CC-9CA9-7B4B891F7BE2}" type="slidenum">
              <a:rPr lang="en-US" smtClean="0">
                <a:solidFill>
                  <a:prstClr val="black"/>
                </a:solidFill>
              </a:rPr>
              <a:t>46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We need to combine all </a:t>
            </a:r>
            <a:r>
              <a:rPr lang="en-US"/>
              <a:t>the 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55B009-28AD-44CC-9CA9-7B4B891F7BE2}" type="slidenum">
              <a:rPr lang="en-US" smtClean="0">
                <a:solidFill>
                  <a:prstClr val="black"/>
                </a:solidFill>
              </a:rPr>
              <a:t>47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We need to combine all </a:t>
            </a:r>
            <a:r>
              <a:rPr lang="en-US"/>
              <a:t>the 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55B009-28AD-44CC-9CA9-7B4B891F7BE2}" type="slidenum">
              <a:rPr lang="en-US" smtClean="0">
                <a:solidFill>
                  <a:prstClr val="black"/>
                </a:solidFill>
              </a:rPr>
              <a:t>48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We need to combine all </a:t>
            </a:r>
            <a:r>
              <a:rPr lang="en-US"/>
              <a:t>the 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55B009-28AD-44CC-9CA9-7B4B891F7BE2}" type="slidenum">
              <a:rPr lang="en-US" smtClean="0">
                <a:solidFill>
                  <a:prstClr val="black"/>
                </a:solidFill>
              </a:rPr>
              <a:t>49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We need to combine all </a:t>
            </a:r>
            <a:r>
              <a:rPr lang="en-US"/>
              <a:t>the 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55B009-28AD-44CC-9CA9-7B4B891F7BE2}" type="slidenum">
              <a:rPr lang="en-US" smtClean="0">
                <a:solidFill>
                  <a:prstClr val="black"/>
                </a:solidFill>
              </a:rPr>
              <a:t>50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We need to combine all </a:t>
            </a:r>
            <a:r>
              <a:rPr lang="en-US"/>
              <a:t>the 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55B009-28AD-44CC-9CA9-7B4B891F7BE2}" type="slidenum">
              <a:rPr lang="en-US" smtClean="0">
                <a:solidFill>
                  <a:prstClr val="black"/>
                </a:solidFill>
              </a:rPr>
              <a:t>51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We need to combine all </a:t>
            </a:r>
            <a:r>
              <a:rPr lang="en-US"/>
              <a:t>the 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55B009-28AD-44CC-9CA9-7B4B891F7BE2}" type="slidenum">
              <a:rPr lang="en-US" smtClean="0">
                <a:solidFill>
                  <a:prstClr val="black"/>
                </a:solidFill>
              </a:rPr>
              <a:t>52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We need to combine all </a:t>
            </a:r>
            <a:r>
              <a:rPr lang="en-US"/>
              <a:t>the 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55B009-28AD-44CC-9CA9-7B4B891F7BE2}" type="slidenum">
              <a:rPr lang="en-US" smtClean="0">
                <a:solidFill>
                  <a:prstClr val="black"/>
                </a:solidFill>
              </a:rPr>
              <a:t>7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We need to combine all </a:t>
            </a:r>
            <a:r>
              <a:rPr lang="en-US"/>
              <a:t>the 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55B009-28AD-44CC-9CA9-7B4B891F7BE2}" type="slidenum">
              <a:rPr lang="en-US" smtClean="0">
                <a:solidFill>
                  <a:prstClr val="black"/>
                </a:solidFill>
              </a:rPr>
              <a:t>53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We need to combine all </a:t>
            </a:r>
            <a:r>
              <a:rPr lang="en-US"/>
              <a:t>the 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55B009-28AD-44CC-9CA9-7B4B891F7BE2}" type="slidenum">
              <a:rPr lang="en-US" smtClean="0">
                <a:solidFill>
                  <a:prstClr val="black"/>
                </a:solidFill>
              </a:rPr>
              <a:t>54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We need to combine all </a:t>
            </a:r>
            <a:r>
              <a:rPr lang="en-US"/>
              <a:t>the 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55B009-28AD-44CC-9CA9-7B4B891F7BE2}" type="slidenum">
              <a:rPr lang="en-US" smtClean="0">
                <a:solidFill>
                  <a:prstClr val="black"/>
                </a:solidFill>
              </a:rPr>
              <a:t>55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We need to combine all </a:t>
            </a:r>
            <a:r>
              <a:rPr lang="en-US"/>
              <a:t>the 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55B009-28AD-44CC-9CA9-7B4B891F7BE2}" type="slidenum">
              <a:rPr lang="en-US" smtClean="0">
                <a:solidFill>
                  <a:prstClr val="black"/>
                </a:solidFill>
              </a:rPr>
              <a:t>56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We need to combine all </a:t>
            </a:r>
            <a:r>
              <a:rPr lang="en-US"/>
              <a:t>the 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55B009-28AD-44CC-9CA9-7B4B891F7BE2}" type="slidenum">
              <a:rPr lang="en-US" smtClean="0">
                <a:solidFill>
                  <a:prstClr val="black"/>
                </a:solidFill>
              </a:rPr>
              <a:t>57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We need to combine all </a:t>
            </a:r>
            <a:r>
              <a:rPr lang="en-US"/>
              <a:t>the 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55B009-28AD-44CC-9CA9-7B4B891F7BE2}" type="slidenum">
              <a:rPr lang="en-US" smtClean="0">
                <a:solidFill>
                  <a:prstClr val="black"/>
                </a:solidFill>
              </a:rPr>
              <a:t>58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We need to combine all </a:t>
            </a:r>
            <a:r>
              <a:rPr lang="en-US"/>
              <a:t>the 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55B009-28AD-44CC-9CA9-7B4B891F7BE2}" type="slidenum">
              <a:rPr lang="en-US" smtClean="0">
                <a:solidFill>
                  <a:prstClr val="black"/>
                </a:solidFill>
              </a:rPr>
              <a:t>59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We need to combine all </a:t>
            </a:r>
            <a:r>
              <a:rPr lang="en-US"/>
              <a:t>the 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55B009-28AD-44CC-9CA9-7B4B891F7BE2}" type="slidenum">
              <a:rPr lang="en-US" smtClean="0">
                <a:solidFill>
                  <a:prstClr val="black"/>
                </a:solidFill>
              </a:rPr>
              <a:t>60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We need to combine all </a:t>
            </a:r>
            <a:r>
              <a:rPr lang="en-US"/>
              <a:t>the 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55B009-28AD-44CC-9CA9-7B4B891F7BE2}" type="slidenum">
              <a:rPr lang="en-US" smtClean="0">
                <a:solidFill>
                  <a:prstClr val="black"/>
                </a:solidFill>
              </a:rPr>
              <a:t>61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We need to combine all </a:t>
            </a:r>
            <a:r>
              <a:rPr lang="en-US"/>
              <a:t>the 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55B009-28AD-44CC-9CA9-7B4B891F7BE2}" type="slidenum">
              <a:rPr lang="en-US" smtClean="0">
                <a:solidFill>
                  <a:prstClr val="black"/>
                </a:solidFill>
              </a:rPr>
              <a:t>62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We need to combine all </a:t>
            </a:r>
            <a:r>
              <a:rPr lang="en-US"/>
              <a:t>the 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55B009-28AD-44CC-9CA9-7B4B891F7BE2}" type="slidenum">
              <a:rPr lang="en-US" smtClean="0">
                <a:solidFill>
                  <a:prstClr val="black"/>
                </a:solidFill>
              </a:rPr>
              <a:t>8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We need to combine all </a:t>
            </a:r>
            <a:r>
              <a:rPr lang="en-US"/>
              <a:t>the 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55B009-28AD-44CC-9CA9-7B4B891F7BE2}" type="slidenum">
              <a:rPr lang="en-US" smtClean="0">
                <a:solidFill>
                  <a:prstClr val="black"/>
                </a:solidFill>
              </a:rPr>
              <a:t>63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We need to combine all </a:t>
            </a:r>
            <a:r>
              <a:rPr lang="en-US"/>
              <a:t>the 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55B009-28AD-44CC-9CA9-7B4B891F7BE2}" type="slidenum">
              <a:rPr lang="en-US" smtClean="0">
                <a:solidFill>
                  <a:prstClr val="black"/>
                </a:solidFill>
              </a:rPr>
              <a:t>9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We need to combine all </a:t>
            </a:r>
            <a:r>
              <a:rPr lang="en-US"/>
              <a:t>the 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55B009-28AD-44CC-9CA9-7B4B891F7BE2}" type="slidenum">
              <a:rPr lang="en-US" smtClean="0">
                <a:solidFill>
                  <a:prstClr val="black"/>
                </a:solidFill>
              </a:rPr>
              <a:t>10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We need to combine all </a:t>
            </a:r>
            <a:r>
              <a:rPr lang="en-US"/>
              <a:t>the 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55B009-28AD-44CC-9CA9-7B4B891F7BE2}" type="slidenum">
              <a:rPr lang="en-US" smtClean="0">
                <a:solidFill>
                  <a:prstClr val="black"/>
                </a:solidFill>
              </a:rPr>
              <a:t>11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r>
              <a:rPr lang="en-US" altLang="zh-CN" dirty="0">
                <a:latin typeface="Calibri" panose="020F0502020204030204" pitchFamily="-107" charset="0"/>
              </a:rPr>
              <a:t>Lecture 3 2022-3-14</a:t>
            </a:r>
            <a:endParaRPr lang="en-US" altLang="zh-CN" sz="1200">
              <a:solidFill>
                <a:srgbClr val="000000"/>
              </a:solidFill>
              <a:latin typeface="Calibri" panose="020F0502020204030204" pitchFamily="-107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 altLang="zh-CN" dirty="0">
                <a:latin typeface="Calibri" panose="020F0502020204030204" pitchFamily="-107" charset="0"/>
              </a:rPr>
              <a:t>Machine Learning</a:t>
            </a:r>
            <a:endParaRPr lang="en-US" altLang="zh-CN" sz="1200">
              <a:latin typeface="Calibri" panose="020F0502020204030204" pitchFamily="-107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en-US" dirty="0">
                <a:latin typeface="Calibri" panose="020F0502020204030204" pitchFamily="-107" charset="0"/>
              </a:rPr>
              <a:t>‹#›</a:t>
            </a:fld>
            <a:endParaRPr lang="en-US" dirty="0">
              <a:latin typeface="Calibri" panose="020F0502020204030204" pitchFamily="-107" charset="0"/>
            </a:endParaRPr>
          </a:p>
        </p:txBody>
      </p:sp>
    </p:spTree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r>
              <a:rPr lang="en-US" altLang="zh-CN" dirty="0">
                <a:latin typeface="Calibri" panose="020F0502020204030204" pitchFamily="-107" charset="0"/>
              </a:rPr>
              <a:t>Lecture 3 2022-3-14</a:t>
            </a:r>
            <a:endParaRPr lang="en-US" altLang="zh-CN" sz="1200">
              <a:solidFill>
                <a:srgbClr val="000000"/>
              </a:solidFill>
              <a:latin typeface="Calibri" panose="020F0502020204030204" pitchFamily="-107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 altLang="zh-CN" dirty="0">
                <a:latin typeface="Calibri" panose="020F0502020204030204" pitchFamily="-107" charset="0"/>
              </a:rPr>
              <a:t>Machine Learning</a:t>
            </a:r>
            <a:endParaRPr lang="en-US" altLang="zh-CN" sz="1200">
              <a:latin typeface="Calibri" panose="020F0502020204030204" pitchFamily="-107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en-US" dirty="0">
                <a:latin typeface="Calibri" panose="020F0502020204030204" pitchFamily="-107" charset="0"/>
              </a:rPr>
              <a:t>‹#›</a:t>
            </a:fld>
            <a:endParaRPr lang="en-US" dirty="0">
              <a:latin typeface="Calibri" panose="020F0502020204030204" pitchFamily="-107" charset="0"/>
            </a:endParaRPr>
          </a:p>
        </p:txBody>
      </p:sp>
    </p:spTree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r>
              <a:rPr lang="en-US" altLang="zh-CN" dirty="0">
                <a:latin typeface="Calibri" panose="020F0502020204030204" pitchFamily="-107" charset="0"/>
              </a:rPr>
              <a:t>Lecture 3 2022-3-14</a:t>
            </a:r>
            <a:endParaRPr lang="en-US" altLang="zh-CN" sz="1200">
              <a:solidFill>
                <a:srgbClr val="000000"/>
              </a:solidFill>
              <a:latin typeface="Calibri" panose="020F0502020204030204" pitchFamily="-107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 altLang="zh-CN" dirty="0">
                <a:latin typeface="Calibri" panose="020F0502020204030204" pitchFamily="-107" charset="0"/>
              </a:rPr>
              <a:t>Machine Learning</a:t>
            </a:r>
            <a:endParaRPr lang="en-US" altLang="zh-CN" sz="1200">
              <a:latin typeface="Calibri" panose="020F0502020204030204" pitchFamily="-107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en-US" dirty="0">
                <a:latin typeface="Calibri" panose="020F0502020204030204" pitchFamily="-107" charset="0"/>
              </a:rPr>
              <a:t>‹#›</a:t>
            </a:fld>
            <a:endParaRPr lang="en-US" dirty="0">
              <a:latin typeface="Calibri" panose="020F0502020204030204" pitchFamily="-107" charset="0"/>
            </a:endParaRPr>
          </a:p>
        </p:txBody>
      </p:sp>
    </p:spTree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52400"/>
            <a:ext cx="8280400" cy="533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11163" y="1143000"/>
            <a:ext cx="4083050" cy="5181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6613" y="1143000"/>
            <a:ext cx="4083050" cy="5181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</p:spTree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85800" y="1981200"/>
            <a:ext cx="7772400" cy="4114800"/>
          </a:xfrm>
        </p:spPr>
        <p:txBody>
          <a:bodyPr/>
          <a:lstStyle/>
          <a:p>
            <a:pPr lvl="0"/>
            <a:endParaRPr lang="en-SG" noProof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SG"/>
              <a:t>Lecture 3 2022-3-14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SG"/>
              <a:t>Machine Learning</a:t>
            </a: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2B3F752-3796-4217-9391-90CEF6200600}" type="slidenum">
              <a:rPr lang="en-SG"/>
              <a:t>‹#›</a:t>
            </a:fld>
            <a:endParaRPr lang="en-SG"/>
          </a:p>
        </p:txBody>
      </p:sp>
    </p:spTree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143000" y="1322962"/>
            <a:ext cx="6858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45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单击此处添加标题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zh-CN" altLang="en-US"/>
              <a:t>Lecture 3 2022-3-14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Machine Learning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143000" y="3602038"/>
            <a:ext cx="6858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dirty="0"/>
              <a:t>单击此处添加副标题</a:t>
            </a:r>
          </a:p>
        </p:txBody>
      </p:sp>
    </p:spTree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5775" y="258445"/>
            <a:ext cx="7886700" cy="1325563"/>
          </a:xfrm>
        </p:spPr>
        <p:txBody>
          <a:bodyPr anchor="ctr" anchorCtr="0">
            <a:normAutofit/>
          </a:bodyPr>
          <a:lstStyle>
            <a:lvl1pPr>
              <a:defRPr sz="18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5775" y="1825625"/>
            <a:ext cx="7886700" cy="4351338"/>
          </a:xfrm>
        </p:spPr>
        <p:txBody>
          <a:bodyPr>
            <a:normAutofit/>
          </a:bodyPr>
          <a:lstStyle>
            <a:lvl1pPr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zh-CN" altLang="en-US"/>
              <a:t>Lecture 3 2022-3-14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Machine Learning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3751117"/>
            <a:ext cx="5491163" cy="811357"/>
          </a:xfrm>
        </p:spPr>
        <p:txBody>
          <a:bodyPr anchor="b">
            <a:normAutofit/>
          </a:bodyPr>
          <a:lstStyle>
            <a:lvl1pPr>
              <a:defRPr sz="3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610028"/>
            <a:ext cx="5491163" cy="647555"/>
          </a:xfrm>
        </p:spPr>
        <p:txBody>
          <a:bodyPr>
            <a:normAutofit/>
          </a:bodyPr>
          <a:lstStyle>
            <a:lvl1pPr marL="0" indent="0">
              <a:buNone/>
              <a:defRPr sz="135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zh-CN" altLang="en-US"/>
              <a:t>Lecture 3 2022-3-14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Machine Learning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5775" y="258445"/>
            <a:ext cx="7886700" cy="1325563"/>
          </a:xfrm>
        </p:spPr>
        <p:txBody>
          <a:bodyPr>
            <a:normAutofit/>
          </a:bodyPr>
          <a:lstStyle>
            <a:lvl1pPr>
              <a:defRPr sz="1800" b="1" i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85775" y="1825625"/>
            <a:ext cx="38862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486275" y="1825625"/>
            <a:ext cx="38862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zh-CN" altLang="en-US"/>
              <a:t>Lecture 3 2022-3-14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Machine Learning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9841" y="1744961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9841" y="2615609"/>
            <a:ext cx="3868340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744961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615609"/>
            <a:ext cx="3887391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zh-CN" altLang="en-US"/>
              <a:t>Lecture 3 2022-3-14</a:t>
            </a: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Machine Learning</a:t>
            </a: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2766219"/>
            <a:ext cx="7886700" cy="1325563"/>
          </a:xfrm>
        </p:spPr>
        <p:txBody>
          <a:bodyPr>
            <a:normAutofit/>
          </a:bodyPr>
          <a:lstStyle>
            <a:lvl1pPr algn="ctr">
              <a:defRPr sz="3600"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zh-CN" altLang="en-US"/>
              <a:t>Lecture 3 2022-3-14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Machine Learning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r>
              <a:rPr lang="en-US" altLang="zh-CN" dirty="0">
                <a:latin typeface="Calibri" panose="020F0502020204030204" pitchFamily="-107" charset="0"/>
              </a:rPr>
              <a:t>Lecture 3 2022-3-14</a:t>
            </a:r>
            <a:endParaRPr lang="en-US" altLang="zh-CN" sz="1200">
              <a:solidFill>
                <a:srgbClr val="000000"/>
              </a:solidFill>
              <a:latin typeface="Calibri" panose="020F0502020204030204" pitchFamily="-107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 altLang="zh-CN" dirty="0">
                <a:latin typeface="Calibri" panose="020F0502020204030204" pitchFamily="-107" charset="0"/>
              </a:rPr>
              <a:t>Machine Learning</a:t>
            </a:r>
            <a:endParaRPr lang="en-US" altLang="zh-CN" sz="1200">
              <a:latin typeface="Calibri" panose="020F0502020204030204" pitchFamily="-107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en-US" dirty="0">
                <a:latin typeface="Calibri" panose="020F0502020204030204" pitchFamily="-107" charset="0"/>
              </a:rPr>
              <a:t>‹#›</a:t>
            </a:fld>
            <a:endParaRPr lang="en-US" dirty="0">
              <a:latin typeface="Calibri" panose="020F0502020204030204" pitchFamily="-107" charset="0"/>
            </a:endParaRPr>
          </a:p>
        </p:txBody>
      </p:sp>
    </p:spTree>
  </p:cSld>
  <p:clrMapOvr>
    <a:masterClrMapping/>
  </p:clrMapOvr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zh-CN" altLang="en-US"/>
              <a:t>Lecture 3 2022-3-14</a:t>
            </a: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Machine Learning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85060" y="127000"/>
            <a:ext cx="3123900" cy="1600200"/>
          </a:xfrm>
        </p:spPr>
        <p:txBody>
          <a:bodyPr anchor="ctr" anchorCtr="0">
            <a:normAutofit/>
          </a:bodyPr>
          <a:lstStyle>
            <a:lvl1pPr>
              <a:defRPr sz="18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3888000" y="766354"/>
            <a:ext cx="4363031" cy="5094446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88870" y="2057400"/>
            <a:ext cx="31239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zh-CN" altLang="en-US"/>
              <a:t>Lecture 3 2022-3-14</a:t>
            </a:r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/>
              <a:t>Machine Learning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8" name="直接连接符 7" hidden="1"/>
          <p:cNvCxnSpPr/>
          <p:nvPr/>
        </p:nvCxnSpPr>
        <p:spPr>
          <a:xfrm>
            <a:off x="557213" y="434340"/>
            <a:ext cx="0" cy="13912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hf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368363" y="365125"/>
            <a:ext cx="1146987" cy="5811838"/>
          </a:xfrm>
        </p:spPr>
        <p:txBody>
          <a:bodyPr vert="eaVert">
            <a:normAutofit/>
          </a:bodyPr>
          <a:lstStyle>
            <a:lvl1pPr>
              <a:defRPr sz="27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6659969" cy="5811838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zh-CN" altLang="en-US"/>
              <a:t>Lecture 3 2022-3-14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Machine Learning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zh-CN" altLang="en-US"/>
              <a:t>Lecture 3 2022-3-14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Machine Learning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628650" y="551543"/>
            <a:ext cx="7886700" cy="555897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r>
              <a:rPr lang="en-US" altLang="zh-CN" dirty="0">
                <a:latin typeface="Calibri" panose="020F0502020204030204" pitchFamily="-107" charset="0"/>
              </a:rPr>
              <a:t>Lecture 3 2022-3-14</a:t>
            </a:r>
            <a:endParaRPr lang="en-US" altLang="zh-CN" sz="1200">
              <a:solidFill>
                <a:srgbClr val="000000"/>
              </a:solidFill>
              <a:latin typeface="Calibri" panose="020F0502020204030204" pitchFamily="-107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 altLang="zh-CN" dirty="0">
                <a:latin typeface="Calibri" panose="020F0502020204030204" pitchFamily="-107" charset="0"/>
              </a:rPr>
              <a:t>Machine Learning</a:t>
            </a:r>
            <a:endParaRPr lang="en-US" altLang="zh-CN" sz="1200">
              <a:latin typeface="Calibri" panose="020F0502020204030204" pitchFamily="-107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en-US" dirty="0">
                <a:latin typeface="Calibri" panose="020F0502020204030204" pitchFamily="-107" charset="0"/>
              </a:rPr>
              <a:t>‹#›</a:t>
            </a:fld>
            <a:endParaRPr lang="en-US" dirty="0">
              <a:latin typeface="Calibri" panose="020F0502020204030204" pitchFamily="-107" charset="0"/>
            </a:endParaRPr>
          </a:p>
        </p:txBody>
      </p:sp>
    </p:spTree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r>
              <a:rPr lang="en-US" altLang="zh-CN" dirty="0">
                <a:latin typeface="Calibri" panose="020F0502020204030204" pitchFamily="-107" charset="0"/>
              </a:rPr>
              <a:t>Lecture 3 2022-3-14</a:t>
            </a:r>
            <a:endParaRPr lang="en-US" altLang="zh-CN" sz="1200">
              <a:solidFill>
                <a:srgbClr val="000000"/>
              </a:solidFill>
              <a:latin typeface="Calibri" panose="020F0502020204030204" pitchFamily="-107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 altLang="zh-CN" dirty="0">
                <a:latin typeface="Calibri" panose="020F0502020204030204" pitchFamily="-107" charset="0"/>
              </a:rPr>
              <a:t>Machine Learning</a:t>
            </a:r>
            <a:endParaRPr lang="en-US" altLang="zh-CN" sz="1200">
              <a:latin typeface="Calibri" panose="020F0502020204030204" pitchFamily="-107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en-US" dirty="0">
                <a:latin typeface="Calibri" panose="020F0502020204030204" pitchFamily="-107" charset="0"/>
              </a:rPr>
              <a:t>‹#›</a:t>
            </a:fld>
            <a:endParaRPr lang="en-US" dirty="0">
              <a:latin typeface="Calibri" panose="020F0502020204030204" pitchFamily="-107" charset="0"/>
            </a:endParaRPr>
          </a:p>
        </p:txBody>
      </p:sp>
    </p:spTree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r>
              <a:rPr lang="en-US" altLang="zh-CN" dirty="0">
                <a:latin typeface="Calibri" panose="020F0502020204030204" pitchFamily="-107" charset="0"/>
              </a:rPr>
              <a:t>Lecture 3 2022-3-14</a:t>
            </a:r>
            <a:endParaRPr lang="en-US" altLang="zh-CN" sz="1200">
              <a:solidFill>
                <a:srgbClr val="000000"/>
              </a:solidFill>
              <a:latin typeface="Calibri" panose="020F0502020204030204" pitchFamily="-107" charset="0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 altLang="zh-CN" dirty="0">
                <a:latin typeface="Calibri" panose="020F0502020204030204" pitchFamily="-107" charset="0"/>
              </a:rPr>
              <a:t>Machine Learning</a:t>
            </a:r>
            <a:endParaRPr lang="en-US" altLang="zh-CN" sz="1200">
              <a:latin typeface="Calibri" panose="020F0502020204030204" pitchFamily="-107" charset="0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en-US" dirty="0">
                <a:latin typeface="Calibri" panose="020F0502020204030204" pitchFamily="-107" charset="0"/>
              </a:rPr>
              <a:t>‹#›</a:t>
            </a:fld>
            <a:endParaRPr lang="en-US" dirty="0">
              <a:latin typeface="Calibri" panose="020F0502020204030204" pitchFamily="-107" charset="0"/>
            </a:endParaRPr>
          </a:p>
        </p:txBody>
      </p:sp>
    </p:spTree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r>
              <a:rPr lang="en-US" altLang="zh-CN" dirty="0">
                <a:latin typeface="Calibri" panose="020F0502020204030204" pitchFamily="-107" charset="0"/>
              </a:rPr>
              <a:t>Lecture 3 2022-3-14</a:t>
            </a:r>
            <a:endParaRPr lang="en-US" altLang="zh-CN" sz="1200">
              <a:solidFill>
                <a:srgbClr val="000000"/>
              </a:solidFill>
              <a:latin typeface="Calibri" panose="020F0502020204030204" pitchFamily="-107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 altLang="zh-CN" dirty="0">
                <a:latin typeface="Calibri" panose="020F0502020204030204" pitchFamily="-107" charset="0"/>
              </a:rPr>
              <a:t>Machine Learning</a:t>
            </a:r>
            <a:endParaRPr lang="en-US" altLang="zh-CN" sz="1200">
              <a:latin typeface="Calibri" panose="020F0502020204030204" pitchFamily="-107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en-US" dirty="0">
                <a:latin typeface="Calibri" panose="020F0502020204030204" pitchFamily="-107" charset="0"/>
              </a:rPr>
              <a:t>‹#›</a:t>
            </a:fld>
            <a:endParaRPr lang="en-US" dirty="0">
              <a:latin typeface="Calibri" panose="020F0502020204030204" pitchFamily="-107" charset="0"/>
            </a:endParaRPr>
          </a:p>
        </p:txBody>
      </p:sp>
    </p:spTree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r>
              <a:rPr lang="en-US" altLang="zh-CN" dirty="0">
                <a:latin typeface="Calibri" panose="020F0502020204030204" pitchFamily="-107" charset="0"/>
              </a:rPr>
              <a:t>Lecture 3 2022-3-14</a:t>
            </a:r>
            <a:endParaRPr lang="en-US" altLang="zh-CN" sz="1200">
              <a:solidFill>
                <a:srgbClr val="000000"/>
              </a:solidFill>
              <a:latin typeface="Calibri" panose="020F0502020204030204" pitchFamily="-107" charset="0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 altLang="zh-CN" dirty="0">
                <a:latin typeface="Calibri" panose="020F0502020204030204" pitchFamily="-107" charset="0"/>
              </a:rPr>
              <a:t>Machine Learning</a:t>
            </a:r>
            <a:endParaRPr lang="en-US" altLang="zh-CN" sz="1200">
              <a:latin typeface="Calibri" panose="020F0502020204030204" pitchFamily="-107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en-US" dirty="0">
                <a:latin typeface="Calibri" panose="020F0502020204030204" pitchFamily="-107" charset="0"/>
              </a:rPr>
              <a:t>‹#›</a:t>
            </a:fld>
            <a:endParaRPr lang="en-US" dirty="0">
              <a:latin typeface="Calibri" panose="020F0502020204030204" pitchFamily="-107" charset="0"/>
            </a:endParaRPr>
          </a:p>
        </p:txBody>
      </p:sp>
    </p:spTree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r>
              <a:rPr lang="en-US" altLang="zh-CN" dirty="0">
                <a:latin typeface="Calibri" panose="020F0502020204030204" pitchFamily="-107" charset="0"/>
              </a:rPr>
              <a:t>Lecture 3 2022-3-14</a:t>
            </a:r>
            <a:endParaRPr lang="en-US" altLang="zh-CN" sz="1200">
              <a:solidFill>
                <a:srgbClr val="000000"/>
              </a:solidFill>
              <a:latin typeface="Calibri" panose="020F0502020204030204" pitchFamily="-107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 altLang="zh-CN" dirty="0">
                <a:latin typeface="Calibri" panose="020F0502020204030204" pitchFamily="-107" charset="0"/>
              </a:rPr>
              <a:t>Machine Learning</a:t>
            </a:r>
            <a:endParaRPr lang="en-US" altLang="zh-CN" sz="1200">
              <a:latin typeface="Calibri" panose="020F0502020204030204" pitchFamily="-107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en-US" dirty="0">
                <a:latin typeface="Calibri" panose="020F0502020204030204" pitchFamily="-107" charset="0"/>
              </a:rPr>
              <a:t>‹#›</a:t>
            </a:fld>
            <a:endParaRPr lang="en-US" dirty="0">
              <a:latin typeface="Calibri" panose="020F0502020204030204" pitchFamily="-107" charset="0"/>
            </a:endParaRPr>
          </a:p>
        </p:txBody>
      </p:sp>
    </p:spTree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/>
              <a:buNone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r>
              <a:rPr lang="en-US" altLang="zh-CN" dirty="0">
                <a:latin typeface="Calibri" panose="020F0502020204030204" pitchFamily="-107" charset="0"/>
              </a:rPr>
              <a:t>Lecture 3 2022-3-14</a:t>
            </a:r>
            <a:endParaRPr lang="en-US" altLang="zh-CN" sz="1200">
              <a:solidFill>
                <a:srgbClr val="000000"/>
              </a:solidFill>
              <a:latin typeface="Calibri" panose="020F0502020204030204" pitchFamily="-107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 altLang="zh-CN" dirty="0">
                <a:latin typeface="Calibri" panose="020F0502020204030204" pitchFamily="-107" charset="0"/>
              </a:rPr>
              <a:t>Machine Learning</a:t>
            </a:r>
            <a:endParaRPr lang="en-US" altLang="zh-CN" sz="1200">
              <a:latin typeface="Calibri" panose="020F0502020204030204" pitchFamily="-107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en-US" dirty="0">
                <a:latin typeface="Calibri" panose="020F0502020204030204" pitchFamily="-107" charset="0"/>
              </a:rPr>
              <a:t>‹#›</a:t>
            </a:fld>
            <a:endParaRPr lang="en-US" dirty="0">
              <a:latin typeface="Calibri" panose="020F0502020204030204" pitchFamily="-107" charset="0"/>
            </a:endParaRPr>
          </a:p>
        </p:txBody>
      </p:sp>
    </p:spTree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014413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/>
          <a:p>
            <a:pPr lvl="0"/>
            <a:r>
              <a:rPr lang="en-US" altLang="zh-CN" dirty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>
          <a:xfrm>
            <a:off x="0" y="1181100"/>
            <a:ext cx="9144000" cy="4945063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sz="12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altLang="zh-CN" dirty="0">
                <a:latin typeface="Calibri" panose="020F0502020204030204" pitchFamily="-107" charset="0"/>
              </a:rPr>
              <a:t>Lecture 3 2022-3-14</a:t>
            </a:r>
            <a:endParaRPr lang="en-US" altLang="zh-CN" sz="1200">
              <a:solidFill>
                <a:srgbClr val="000000"/>
              </a:solidFill>
              <a:latin typeface="Calibri" panose="020F0502020204030204" pitchFamily="-107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/>
            </a:lvl1pPr>
          </a:lstStyle>
          <a:p>
            <a:pPr lvl="0"/>
            <a:r>
              <a:rPr lang="en-US" altLang="zh-CN" dirty="0">
                <a:latin typeface="Calibri" panose="020F0502020204030204" pitchFamily="-107" charset="0"/>
              </a:rPr>
              <a:t>Machine Learning</a:t>
            </a:r>
            <a:endParaRPr lang="en-US" altLang="zh-CN" sz="1200">
              <a:latin typeface="Calibri" panose="020F0502020204030204" pitchFamily="-107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pPr lvl="0"/>
            <a:fld id="{9A0DB2DC-4C9A-4742-B13C-FB6460FD3503}" type="slidenum">
              <a:rPr lang="en-US" dirty="0">
                <a:latin typeface="Calibri" panose="020F0502020204030204" pitchFamily="-107" charset="0"/>
              </a:rPr>
              <a:t>‹#›</a:t>
            </a:fld>
            <a:endParaRPr lang="en-US" dirty="0">
              <a:latin typeface="Calibri" panose="020F0502020204030204" pitchFamily="-107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 panose="020B0604020202020204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 panose="020B0604020202020204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 panose="020B0604020202020204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 panose="020B0604020202020204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zh-CN" altLang="en-US"/>
              <a:t>Lecture 3 2022-3-14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zh-CN" altLang="en-US"/>
              <a:t>Ma</a:t>
            </a:r>
            <a:r>
              <a:rPr lang="en-US" altLang="zh-CN"/>
              <a:t>chine Learning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7630" y="638810"/>
            <a:ext cx="8990965" cy="2961640"/>
          </a:xfrm>
        </p:spPr>
        <p:txBody>
          <a:bodyPr vert="horz" lIns="91440" tIns="45720" rIns="91440" bIns="45720" rtlCol="0" anchor="ctr"/>
          <a:lstStyle/>
          <a:p>
            <a:r>
              <a:rPr lang="en-US" altLang="zh-CN" sz="4000" b="1">
                <a:latin typeface="微软雅黑" panose="020B0503020204020204" charset="-122"/>
                <a:ea typeface="微软雅黑" panose="020B0503020204020204" charset="-122"/>
              </a:rPr>
              <a:t>Decision Tree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2820335" y="3303905"/>
            <a:ext cx="3483647" cy="25978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800" dirty="0" err="1"/>
              <a:t>Xiaochun</a:t>
            </a:r>
            <a:r>
              <a:rPr lang="en-US" altLang="zh-CN" sz="2800"/>
              <a:t> MAI</a:t>
            </a:r>
            <a:endParaRPr lang="en-US" altLang="zh-CN" sz="2800" dirty="0"/>
          </a:p>
          <a:p>
            <a:pPr algn="ctr">
              <a:lnSpc>
                <a:spcPct val="150000"/>
              </a:lnSpc>
            </a:pPr>
            <a:r>
              <a:rPr lang="en-US" altLang="zh-CN" sz="2800" dirty="0"/>
              <a:t>Shenzhen University</a:t>
            </a:r>
          </a:p>
          <a:p>
            <a:pPr algn="ctr">
              <a:lnSpc>
                <a:spcPct val="150000"/>
              </a:lnSpc>
            </a:pPr>
            <a:endParaRPr lang="en-US" altLang="zh-CN" sz="2800" dirty="0"/>
          </a:p>
          <a:p>
            <a:pPr algn="ctr">
              <a:lnSpc>
                <a:spcPct val="150000"/>
              </a:lnSpc>
            </a:pPr>
            <a:endParaRPr lang="en-US" altLang="zh-CN" sz="28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991600" cy="1417638"/>
          </a:xfrm>
        </p:spPr>
        <p:txBody>
          <a:bodyPr>
            <a:noAutofit/>
          </a:bodyPr>
          <a:lstStyle/>
          <a:p>
            <a:r>
              <a:rPr lang="en-US" sz="4000" b="1" dirty="0"/>
              <a:t>One versus Rest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BC35B-A44B-4119-B8DA-DE9E3DFADA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10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3" name="图片 2" descr="微信截图_202205152056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690" y="1550670"/>
            <a:ext cx="8263255" cy="460248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991600" cy="1417638"/>
          </a:xfrm>
        </p:spPr>
        <p:txBody>
          <a:bodyPr>
            <a:noAutofit/>
          </a:bodyPr>
          <a:lstStyle/>
          <a:p>
            <a:r>
              <a:rPr lang="en-US" sz="4000" b="1" dirty="0"/>
              <a:t>One versus Rest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BC35B-A44B-4119-B8DA-DE9E3DFADA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3" name="图片 2" descr="微信截图_2022051520565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075" y="1417955"/>
            <a:ext cx="8299450" cy="479869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991600" cy="1417638"/>
          </a:xfrm>
        </p:spPr>
        <p:txBody>
          <a:bodyPr>
            <a:noAutofit/>
          </a:bodyPr>
          <a:lstStyle/>
          <a:p>
            <a:r>
              <a:rPr lang="en-US" sz="4000" b="1" dirty="0"/>
              <a:t>One versus Rest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BC35B-A44B-4119-B8DA-DE9E3DFADA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3" name="图片 2" descr="微信截图_202205152057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315" y="1417955"/>
            <a:ext cx="8675370" cy="483362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991600" cy="1417638"/>
          </a:xfrm>
        </p:spPr>
        <p:txBody>
          <a:bodyPr>
            <a:noAutofit/>
          </a:bodyPr>
          <a:lstStyle/>
          <a:p>
            <a:r>
              <a:rPr lang="en-US" sz="4000" b="1" dirty="0"/>
              <a:t>One versus Rest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BC35B-A44B-4119-B8DA-DE9E3DFADA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3" name="图片 2" descr="微信截图_202205152105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310" y="1289050"/>
            <a:ext cx="8094980" cy="506730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991600" cy="1417638"/>
          </a:xfrm>
        </p:spPr>
        <p:txBody>
          <a:bodyPr>
            <a:noAutofit/>
          </a:bodyPr>
          <a:lstStyle/>
          <a:p>
            <a:r>
              <a:rPr lang="en-US" sz="4000" b="1" dirty="0"/>
              <a:t>One versus Rest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BC35B-A44B-4119-B8DA-DE9E3DFADA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3" name="图片 2" descr="微信截图_202205152106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655" y="1508125"/>
            <a:ext cx="8315325" cy="440245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991600" cy="1417638"/>
          </a:xfrm>
        </p:spPr>
        <p:txBody>
          <a:bodyPr>
            <a:noAutofit/>
          </a:bodyPr>
          <a:lstStyle/>
          <a:p>
            <a:r>
              <a:rPr lang="en-US" sz="4000" b="1" dirty="0"/>
              <a:t>One versus Rest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BC35B-A44B-4119-B8DA-DE9E3DFADA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3" name="图片 2" descr="微信截图_202205152107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595" y="1488440"/>
            <a:ext cx="8512810" cy="462788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微信截图_2022051521084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840" y="1184910"/>
            <a:ext cx="8402320" cy="51714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991600" cy="1417638"/>
          </a:xfrm>
        </p:spPr>
        <p:txBody>
          <a:bodyPr>
            <a:noAutofit/>
          </a:bodyPr>
          <a:lstStyle/>
          <a:p>
            <a:r>
              <a:rPr lang="en-US" sz="4000" b="1" dirty="0"/>
              <a:t>All Pairs (One vs One)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BC35B-A44B-4119-B8DA-DE9E3DFADA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991600" cy="1417638"/>
          </a:xfrm>
        </p:spPr>
        <p:txBody>
          <a:bodyPr>
            <a:noAutofit/>
          </a:bodyPr>
          <a:lstStyle/>
          <a:p>
            <a:r>
              <a:rPr lang="en-US" sz="4000" b="1" dirty="0"/>
              <a:t>All Pairs (One vs One)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BC35B-A44B-4119-B8DA-DE9E3DFADA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图片 3" descr="微信截图_2022051521100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755" y="1216660"/>
            <a:ext cx="8492490" cy="513969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991600" cy="1417638"/>
          </a:xfrm>
        </p:spPr>
        <p:txBody>
          <a:bodyPr>
            <a:noAutofit/>
          </a:bodyPr>
          <a:lstStyle/>
          <a:p>
            <a:r>
              <a:rPr lang="en-US" sz="4000" b="1" dirty="0"/>
              <a:t>All Pairs (One vs One)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BC35B-A44B-4119-B8DA-DE9E3DFADA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图片 3" descr="微信截图_2022051521105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655" y="1132205"/>
            <a:ext cx="8162290" cy="509270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991600" cy="1417638"/>
          </a:xfrm>
        </p:spPr>
        <p:txBody>
          <a:bodyPr>
            <a:noAutofit/>
          </a:bodyPr>
          <a:lstStyle/>
          <a:p>
            <a:r>
              <a:rPr lang="en-US" sz="4000" b="1" dirty="0"/>
              <a:t>All Pairs (One vs One)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BC35B-A44B-4119-B8DA-DE9E3DFADA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图片 3" descr="微信截图_202205152111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850" y="1518285"/>
            <a:ext cx="8495665" cy="453390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Multiclass Classification</a:t>
            </a:r>
          </a:p>
          <a:p>
            <a:r>
              <a:rPr lang="en-US" dirty="0">
                <a:sym typeface="+mn-ea"/>
              </a:rPr>
              <a:t>Decision Tree</a:t>
            </a:r>
          </a:p>
          <a:p>
            <a:pPr marL="0" indent="0">
              <a:buNone/>
            </a:pPr>
            <a:endParaRPr lang="en-US" dirty="0">
              <a:sym typeface="+mn-ea"/>
            </a:endParaRPr>
          </a:p>
          <a:p>
            <a:pPr marL="0" indent="0">
              <a:buNone/>
            </a:pPr>
            <a:endParaRPr lang="en-SG" dirty="0"/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113FB-34EA-4FF4-AA9E-55239E620AB1}" type="slidenum">
              <a:rPr lang="en-US" smtClean="0"/>
              <a:t>2</a:t>
            </a:fld>
            <a:endParaRPr lang="en-US"/>
          </a:p>
        </p:txBody>
      </p:sp>
      <p:sp>
        <p:nvSpPr>
          <p:cNvPr id="5" name="Left Arrow 4"/>
          <p:cNvSpPr/>
          <p:nvPr/>
        </p:nvSpPr>
        <p:spPr>
          <a:xfrm>
            <a:off x="4749165" y="1293495"/>
            <a:ext cx="1600200" cy="381000"/>
          </a:xfrm>
          <a:prstGeom prst="lef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991600" cy="1417638"/>
          </a:xfrm>
        </p:spPr>
        <p:txBody>
          <a:bodyPr>
            <a:noAutofit/>
          </a:bodyPr>
          <a:lstStyle/>
          <a:p>
            <a:r>
              <a:rPr lang="en-US" sz="4000" b="1" dirty="0"/>
              <a:t>All Pairs (One vs One)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BC35B-A44B-4119-B8DA-DE9E3DFADA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图片 3" descr="微信截图_2022051521115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405" y="1307465"/>
            <a:ext cx="8251825" cy="479806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991600" cy="1417638"/>
          </a:xfrm>
        </p:spPr>
        <p:txBody>
          <a:bodyPr>
            <a:noAutofit/>
          </a:bodyPr>
          <a:lstStyle/>
          <a:p>
            <a:r>
              <a:rPr lang="en-US" sz="4000" b="1" dirty="0"/>
              <a:t>Multiclass Classification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BC35B-A44B-4119-B8DA-DE9E3DFADA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图片 3" descr="微信截图_202205152113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240" y="1163320"/>
            <a:ext cx="8453120" cy="519303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991600" cy="1417638"/>
          </a:xfrm>
        </p:spPr>
        <p:txBody>
          <a:bodyPr>
            <a:noAutofit/>
          </a:bodyPr>
          <a:lstStyle/>
          <a:p>
            <a:r>
              <a:rPr lang="en-US" sz="4000" b="1" dirty="0"/>
              <a:t>Logistic Regression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BC35B-A44B-4119-B8DA-DE9E3DFADA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图片 3" descr="微信截图_202205152114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145" y="1784350"/>
            <a:ext cx="8348345" cy="405320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991600" cy="1417638"/>
          </a:xfrm>
        </p:spPr>
        <p:txBody>
          <a:bodyPr>
            <a:noAutofit/>
          </a:bodyPr>
          <a:lstStyle/>
          <a:p>
            <a:r>
              <a:rPr lang="en-US" sz="4000" b="1" dirty="0"/>
              <a:t>Logistic Regression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BC35B-A44B-4119-B8DA-DE9E3DFADA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3" name="图片 2" descr="微信截图_2022051521145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085" y="1696720"/>
            <a:ext cx="8546465" cy="398272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991600" cy="1417638"/>
          </a:xfrm>
        </p:spPr>
        <p:txBody>
          <a:bodyPr>
            <a:noAutofit/>
          </a:bodyPr>
          <a:lstStyle/>
          <a:p>
            <a:r>
              <a:rPr lang="en-US" sz="4000" b="1" dirty="0"/>
              <a:t>Logistic Regression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BC35B-A44B-4119-B8DA-DE9E3DFADA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3" name="图片 2" descr="微信截图_202205152115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875" y="1507490"/>
            <a:ext cx="8350885" cy="431673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991600" cy="1417638"/>
          </a:xfrm>
        </p:spPr>
        <p:txBody>
          <a:bodyPr>
            <a:noAutofit/>
          </a:bodyPr>
          <a:lstStyle/>
          <a:p>
            <a:r>
              <a:rPr lang="en-US" sz="4000" b="1" dirty="0"/>
              <a:t>Logistic Regression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BC35B-A44B-4119-B8DA-DE9E3DFADA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3" name="图片 2" descr="微信截图_2022051521160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85" y="1269365"/>
            <a:ext cx="8521065" cy="508698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Multiclass Classification</a:t>
            </a:r>
          </a:p>
          <a:p>
            <a:r>
              <a:rPr lang="en-US" dirty="0">
                <a:sym typeface="+mn-ea"/>
              </a:rPr>
              <a:t>Decision Tree</a:t>
            </a:r>
          </a:p>
          <a:p>
            <a:pPr marL="0" indent="0">
              <a:buNone/>
            </a:pPr>
            <a:endParaRPr lang="en-US" dirty="0">
              <a:sym typeface="+mn-ea"/>
            </a:endParaRPr>
          </a:p>
          <a:p>
            <a:pPr marL="0" indent="0">
              <a:buNone/>
            </a:pPr>
            <a:endParaRPr lang="en-SG" dirty="0"/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113FB-34EA-4FF4-AA9E-55239E620AB1}" type="slidenum">
              <a:rPr lang="en-US" smtClean="0"/>
              <a:t>26</a:t>
            </a:fld>
            <a:endParaRPr lang="en-US"/>
          </a:p>
        </p:txBody>
      </p:sp>
      <p:sp>
        <p:nvSpPr>
          <p:cNvPr id="5" name="Left Arrow 4"/>
          <p:cNvSpPr/>
          <p:nvPr/>
        </p:nvSpPr>
        <p:spPr>
          <a:xfrm>
            <a:off x="2964180" y="1882775"/>
            <a:ext cx="1600200" cy="381000"/>
          </a:xfrm>
          <a:prstGeom prst="lef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991600" cy="1417638"/>
          </a:xfrm>
        </p:spPr>
        <p:txBody>
          <a:bodyPr>
            <a:noAutofit/>
          </a:bodyPr>
          <a:lstStyle/>
          <a:p>
            <a:r>
              <a:rPr lang="en-US" sz="4000" b="1" dirty="0"/>
              <a:t>Decision trees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BC35B-A44B-4119-B8DA-DE9E3DFADA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27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81635" y="1519555"/>
            <a:ext cx="8505190" cy="3322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>
                <a:latin typeface="Calibri" panose="020F0502020204030204" pitchFamily="-107" charset="0"/>
                <a:cs typeface="Calibri" panose="020F0502020204030204" pitchFamily="-107" charset="0"/>
              </a:rPr>
              <a:t>Simple but powerful learning algorithm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>
                <a:latin typeface="Calibri" panose="020F0502020204030204" pitchFamily="-107" charset="0"/>
                <a:cs typeface="Calibri" panose="020F0502020204030204" pitchFamily="-107" charset="0"/>
              </a:rPr>
              <a:t>One of the most widely used learning algorithms in Kaggle competitions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>
                <a:latin typeface="Calibri" panose="020F0502020204030204" pitchFamily="-107" charset="0"/>
                <a:cs typeface="Calibri" panose="020F0502020204030204" pitchFamily="-107" charset="0"/>
              </a:rPr>
              <a:t>Useful information theoretic concepts (entropy, mutual information, etc.)</a:t>
            </a:r>
          </a:p>
        </p:txBody>
      </p:sp>
    </p:spTree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991600" cy="1417638"/>
          </a:xfrm>
        </p:spPr>
        <p:txBody>
          <a:bodyPr>
            <a:noAutofit/>
          </a:bodyPr>
          <a:lstStyle/>
          <a:p>
            <a:r>
              <a:rPr lang="en-US" sz="4000" b="1" dirty="0"/>
              <a:t>Decision trees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BC35B-A44B-4119-B8DA-DE9E3DFADA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28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图片 3" descr="微信截图_2022051514020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030" y="1260475"/>
            <a:ext cx="7394575" cy="496379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991600" cy="1417638"/>
          </a:xfrm>
        </p:spPr>
        <p:txBody>
          <a:bodyPr>
            <a:noAutofit/>
          </a:bodyPr>
          <a:lstStyle/>
          <a:p>
            <a:r>
              <a:rPr lang="en-US" sz="4000" b="1" dirty="0"/>
              <a:t>Decision trees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BC35B-A44B-4119-B8DA-DE9E3DFADA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29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3" name="图片 2" descr="微信截图_2022051514030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285" y="1079500"/>
            <a:ext cx="8393430" cy="527685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991600" cy="1417638"/>
          </a:xfrm>
        </p:spPr>
        <p:txBody>
          <a:bodyPr>
            <a:noAutofit/>
          </a:bodyPr>
          <a:lstStyle/>
          <a:p>
            <a:r>
              <a:rPr lang="en-US" sz="4000" b="1" dirty="0"/>
              <a:t>Multiclass Classification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BC35B-A44B-4119-B8DA-DE9E3DFADA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图片 3" descr="微信截图_202205152050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45" y="1673860"/>
            <a:ext cx="8905875" cy="351028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991600" cy="1417638"/>
          </a:xfrm>
        </p:spPr>
        <p:txBody>
          <a:bodyPr>
            <a:noAutofit/>
          </a:bodyPr>
          <a:lstStyle/>
          <a:p>
            <a:r>
              <a:rPr lang="en-US" sz="4000" b="1" dirty="0"/>
              <a:t>Decision trees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BC35B-A44B-4119-B8DA-DE9E3DFADA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30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3" name="图片 2" descr="微信截图_2022051514034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580" y="1052195"/>
            <a:ext cx="7990840" cy="530415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微信截图_2022051514043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990" y="946785"/>
            <a:ext cx="7780020" cy="588518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991600" cy="1417638"/>
          </a:xfrm>
        </p:spPr>
        <p:txBody>
          <a:bodyPr>
            <a:noAutofit/>
          </a:bodyPr>
          <a:lstStyle/>
          <a:p>
            <a:r>
              <a:rPr lang="en-US" sz="4000" b="1" dirty="0"/>
              <a:t>Decision trees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BC35B-A44B-4119-B8DA-DE9E3DFADA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31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微信截图_2022051514080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365" y="1047115"/>
            <a:ext cx="8179435" cy="56743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991600" cy="1417638"/>
          </a:xfrm>
        </p:spPr>
        <p:txBody>
          <a:bodyPr>
            <a:noAutofit/>
          </a:bodyPr>
          <a:lstStyle/>
          <a:p>
            <a:r>
              <a:rPr lang="en-US" sz="4000" b="1" dirty="0"/>
              <a:t>Decision trees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BC35B-A44B-4119-B8DA-DE9E3DFADA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32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991600" cy="1417638"/>
          </a:xfrm>
        </p:spPr>
        <p:txBody>
          <a:bodyPr>
            <a:noAutofit/>
          </a:bodyPr>
          <a:lstStyle/>
          <a:p>
            <a:r>
              <a:rPr lang="en-US" sz="4000" b="1" dirty="0"/>
              <a:t>Decision trees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BC35B-A44B-4119-B8DA-DE9E3DFADA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33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3" name="图片 2" descr="微信截图_202205151409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215" y="1017270"/>
            <a:ext cx="7736205" cy="563562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微信截图_2022051514453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585" y="1033780"/>
            <a:ext cx="8418830" cy="5397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991600" cy="1417638"/>
          </a:xfrm>
        </p:spPr>
        <p:txBody>
          <a:bodyPr>
            <a:noAutofit/>
          </a:bodyPr>
          <a:lstStyle/>
          <a:p>
            <a:r>
              <a:rPr lang="en-US" sz="4000" b="1" dirty="0"/>
              <a:t>Decision trees: Classification and Regression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BC35B-A44B-4119-B8DA-DE9E3DFADA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34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991600" cy="1417638"/>
          </a:xfrm>
        </p:spPr>
        <p:txBody>
          <a:bodyPr>
            <a:noAutofit/>
          </a:bodyPr>
          <a:lstStyle/>
          <a:p>
            <a:r>
              <a:rPr lang="en-US" sz="4000" b="1" dirty="0"/>
              <a:t>Decision trees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BC35B-A44B-4119-B8DA-DE9E3DFADA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35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图片 3" descr="微信截图_202205151448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510" y="1175385"/>
            <a:ext cx="8162290" cy="524700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微信截图_202205151454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805" y="1690370"/>
            <a:ext cx="7795260" cy="49377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991600" cy="1417638"/>
          </a:xfrm>
        </p:spPr>
        <p:txBody>
          <a:bodyPr>
            <a:noAutofit/>
          </a:bodyPr>
          <a:lstStyle/>
          <a:p>
            <a:r>
              <a:rPr lang="en-US" sz="4000" b="1" dirty="0"/>
              <a:t>Decision trees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BC35B-A44B-4119-B8DA-DE9E3DFADA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36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图片 3" descr="微信截图_202205151450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050" y="1189990"/>
            <a:ext cx="5113655" cy="60960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991600" cy="1417638"/>
          </a:xfrm>
        </p:spPr>
        <p:txBody>
          <a:bodyPr>
            <a:noAutofit/>
          </a:bodyPr>
          <a:lstStyle/>
          <a:p>
            <a:r>
              <a:rPr lang="en-US" sz="4000" b="1" dirty="0"/>
              <a:t>Choosing a Good Split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BC35B-A44B-4119-B8DA-DE9E3DFADA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37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54990" y="1323975"/>
            <a:ext cx="8034020" cy="35077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>
                <a:latin typeface="Calibri" panose="020F0502020204030204" pitchFamily="-107" charset="0"/>
                <a:cs typeface="Calibri" panose="020F0502020204030204" pitchFamily="-107" charset="0"/>
              </a:rPr>
              <a:t>Which attribute is better to split on </a:t>
            </a:r>
            <a:r>
              <a:rPr lang="en-US" altLang="zh-CN" sz="2400">
                <a:latin typeface="Calibri" panose="020F0502020204030204" pitchFamily="-107" charset="0"/>
                <a:cs typeface="Calibri" panose="020F0502020204030204" pitchFamily="-107" charset="0"/>
              </a:rPr>
              <a:t>?</a:t>
            </a:r>
          </a:p>
          <a:p>
            <a:pPr marL="628650" indent="-342900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US" altLang="zh-CN" sz="2400">
                <a:latin typeface="Calibri" panose="020F0502020204030204" pitchFamily="-107" charset="0"/>
                <a:cs typeface="Calibri" panose="020F0502020204030204" pitchFamily="-107" charset="0"/>
              </a:rPr>
              <a:t>Deterministic: good (all are true or false; just one class in the leaf)</a:t>
            </a:r>
          </a:p>
          <a:p>
            <a:pPr marL="628650" indent="-342900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US" altLang="zh-CN" sz="2400">
                <a:latin typeface="Calibri" panose="020F0502020204030204" pitchFamily="-107" charset="0"/>
                <a:cs typeface="Calibri" panose="020F0502020204030204" pitchFamily="-107" charset="0"/>
              </a:rPr>
              <a:t>Uniform distribution: bad (all classes in leaf equally probable)</a:t>
            </a:r>
          </a:p>
          <a:p>
            <a:pPr marL="628650" indent="-342900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US" altLang="zh-CN" sz="2400">
                <a:latin typeface="Calibri" panose="020F0502020204030204" pitchFamily="-107" charset="0"/>
                <a:cs typeface="Calibri" panose="020F0502020204030204" pitchFamily="-107" charset="0"/>
              </a:rPr>
              <a:t>What about distribution in between?</a:t>
            </a:r>
          </a:p>
        </p:txBody>
      </p:sp>
    </p:spTree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991600" cy="1417638"/>
          </a:xfrm>
        </p:spPr>
        <p:txBody>
          <a:bodyPr>
            <a:noAutofit/>
          </a:bodyPr>
          <a:lstStyle/>
          <a:p>
            <a:r>
              <a:rPr lang="en-US" sz="4000" b="1" dirty="0"/>
              <a:t>We Flip Two Different Coins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BC35B-A44B-4119-B8DA-DE9E3DFADA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38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图片 3" descr="微信截图_2022051515024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245" y="1321435"/>
            <a:ext cx="8017510" cy="476059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微信截图_202205151503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185" y="1017905"/>
            <a:ext cx="8470265" cy="570357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6035"/>
            <a:ext cx="8991600" cy="1417638"/>
          </a:xfrm>
        </p:spPr>
        <p:txBody>
          <a:bodyPr>
            <a:noAutofit/>
          </a:bodyPr>
          <a:lstStyle/>
          <a:p>
            <a:r>
              <a:rPr lang="en-US" sz="4000" b="1" dirty="0">
                <a:latin typeface="Calibri" panose="020F0502020204030204" pitchFamily="-107" charset="0"/>
                <a:cs typeface="Calibri" panose="020F0502020204030204" pitchFamily="-107" charset="0"/>
              </a:rPr>
              <a:t>Quantifying Uncertainty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BC35B-A44B-4119-B8DA-DE9E3DFADA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39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991600" cy="1417638"/>
          </a:xfrm>
        </p:spPr>
        <p:txBody>
          <a:bodyPr>
            <a:noAutofit/>
          </a:bodyPr>
          <a:lstStyle/>
          <a:p>
            <a:r>
              <a:rPr lang="en-US" sz="4000" b="1" dirty="0"/>
              <a:t>Multiclass Classification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BC35B-A44B-4119-B8DA-DE9E3DFADA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3" name="图片 2" descr="微信截图_202205152051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680" y="1803400"/>
            <a:ext cx="8326120" cy="402018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微信截图_202204242235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245" y="579755"/>
            <a:ext cx="8119110" cy="56984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991600" cy="1417638"/>
          </a:xfrm>
        </p:spPr>
        <p:txBody>
          <a:bodyPr>
            <a:noAutofit/>
          </a:bodyPr>
          <a:lstStyle/>
          <a:p>
            <a:r>
              <a:rPr lang="en-US" sz="4000" b="1" dirty="0"/>
              <a:t>Entropy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BC35B-A44B-4119-B8DA-DE9E3DFADA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40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1197610" y="810260"/>
            <a:ext cx="2433955" cy="7264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6035"/>
            <a:ext cx="8991600" cy="1417638"/>
          </a:xfrm>
        </p:spPr>
        <p:txBody>
          <a:bodyPr>
            <a:noAutofit/>
          </a:bodyPr>
          <a:lstStyle/>
          <a:p>
            <a:r>
              <a:rPr lang="en-US" sz="4000" b="1" dirty="0">
                <a:latin typeface="Calibri" panose="020F0502020204030204" pitchFamily="-107" charset="0"/>
                <a:cs typeface="Calibri" panose="020F0502020204030204" pitchFamily="-107" charset="0"/>
              </a:rPr>
              <a:t>Quantifying Uncertainty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BC35B-A44B-4119-B8DA-DE9E3DFADA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41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3" name="图片 2" descr="微信截图_202205151513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025" y="1522730"/>
            <a:ext cx="7828915" cy="408749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微信截图_2022051515140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515" y="1081405"/>
            <a:ext cx="8623935" cy="54679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6035"/>
            <a:ext cx="8991600" cy="1417638"/>
          </a:xfrm>
        </p:spPr>
        <p:txBody>
          <a:bodyPr>
            <a:noAutofit/>
          </a:bodyPr>
          <a:lstStyle/>
          <a:p>
            <a:r>
              <a:rPr lang="en-US" sz="4000" b="1" dirty="0">
                <a:latin typeface="Calibri" panose="020F0502020204030204" pitchFamily="-107" charset="0"/>
                <a:cs typeface="Calibri" panose="020F0502020204030204" pitchFamily="-107" charset="0"/>
              </a:rPr>
              <a:t>Entropy of a Joint Distribution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BC35B-A44B-4119-B8DA-DE9E3DFADA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42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微信截图_2022051515170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340" y="1145540"/>
            <a:ext cx="7625715" cy="55759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6035"/>
            <a:ext cx="8991600" cy="1417638"/>
          </a:xfrm>
        </p:spPr>
        <p:txBody>
          <a:bodyPr>
            <a:noAutofit/>
          </a:bodyPr>
          <a:lstStyle/>
          <a:p>
            <a:r>
              <a:rPr lang="en-US" sz="4000" b="1" dirty="0">
                <a:latin typeface="Calibri" panose="020F0502020204030204" pitchFamily="-107" charset="0"/>
                <a:cs typeface="Calibri" panose="020F0502020204030204" pitchFamily="-107" charset="0"/>
              </a:rPr>
              <a:t>Specific Conditional Entropy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BC35B-A44B-4119-B8DA-DE9E3DFADA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43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微信截图_202205151518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490" y="1128395"/>
            <a:ext cx="7907020" cy="559308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6035"/>
            <a:ext cx="8991600" cy="1417638"/>
          </a:xfrm>
        </p:spPr>
        <p:txBody>
          <a:bodyPr>
            <a:noAutofit/>
          </a:bodyPr>
          <a:lstStyle/>
          <a:p>
            <a:r>
              <a:rPr lang="en-US" sz="4000" b="1" dirty="0">
                <a:latin typeface="Calibri" panose="020F0502020204030204" pitchFamily="-107" charset="0"/>
                <a:cs typeface="Calibri" panose="020F0502020204030204" pitchFamily="-107" charset="0"/>
              </a:rPr>
              <a:t>Conditional Entropy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BC35B-A44B-4119-B8DA-DE9E3DFADA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44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微信截图_2022051515200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475" y="1066800"/>
            <a:ext cx="8401050" cy="57378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6035"/>
            <a:ext cx="8991600" cy="1417638"/>
          </a:xfrm>
        </p:spPr>
        <p:txBody>
          <a:bodyPr>
            <a:noAutofit/>
          </a:bodyPr>
          <a:lstStyle/>
          <a:p>
            <a:r>
              <a:rPr lang="en-US" sz="4000" b="1" dirty="0">
                <a:latin typeface="Calibri" panose="020F0502020204030204" pitchFamily="-107" charset="0"/>
                <a:cs typeface="Calibri" panose="020F0502020204030204" pitchFamily="-107" charset="0"/>
              </a:rPr>
              <a:t>Conditional Entropy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BC35B-A44B-4119-B8DA-DE9E3DFADA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45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6035"/>
            <a:ext cx="8991600" cy="1417638"/>
          </a:xfrm>
        </p:spPr>
        <p:txBody>
          <a:bodyPr>
            <a:noAutofit/>
          </a:bodyPr>
          <a:lstStyle/>
          <a:p>
            <a:r>
              <a:rPr lang="en-US" sz="4000" b="1" dirty="0">
                <a:latin typeface="Calibri" panose="020F0502020204030204" pitchFamily="-107" charset="0"/>
                <a:cs typeface="Calibri" panose="020F0502020204030204" pitchFamily="-107" charset="0"/>
              </a:rPr>
              <a:t>Conditional Entropy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BC35B-A44B-4119-B8DA-DE9E3DFADA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46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图片 3" descr="微信截图_202205151521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985" y="1770380"/>
            <a:ext cx="8368030" cy="331787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6035"/>
            <a:ext cx="8991600" cy="1417638"/>
          </a:xfrm>
        </p:spPr>
        <p:txBody>
          <a:bodyPr>
            <a:noAutofit/>
          </a:bodyPr>
          <a:lstStyle/>
          <a:p>
            <a:r>
              <a:rPr lang="en-US" sz="4000" b="1" dirty="0">
                <a:latin typeface="Calibri" panose="020F0502020204030204" pitchFamily="-107" charset="0"/>
                <a:cs typeface="Calibri" panose="020F0502020204030204" pitchFamily="-107" charset="0"/>
              </a:rPr>
              <a:t>Information Gain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BC35B-A44B-4119-B8DA-DE9E3DFADA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47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图片 3" descr="微信截图_2022051515215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780" y="1176020"/>
            <a:ext cx="7914640" cy="524192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微信截图_202205151523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850" y="1163955"/>
            <a:ext cx="8597265" cy="547751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6035"/>
            <a:ext cx="8991600" cy="1417638"/>
          </a:xfrm>
        </p:spPr>
        <p:txBody>
          <a:bodyPr>
            <a:noAutofit/>
          </a:bodyPr>
          <a:lstStyle/>
          <a:p>
            <a:r>
              <a:rPr lang="en-US" sz="4000" b="1" dirty="0">
                <a:latin typeface="Calibri" panose="020F0502020204030204" pitchFamily="-107" charset="0"/>
                <a:cs typeface="Calibri" panose="020F0502020204030204" pitchFamily="-107" charset="0"/>
              </a:rPr>
              <a:t>Revisiting Our Original Example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BC35B-A44B-4119-B8DA-DE9E3DFADA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48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6035"/>
            <a:ext cx="8991600" cy="1417638"/>
          </a:xfrm>
        </p:spPr>
        <p:txBody>
          <a:bodyPr>
            <a:noAutofit/>
          </a:bodyPr>
          <a:lstStyle/>
          <a:p>
            <a:r>
              <a:rPr lang="en-US" sz="4000" b="1" dirty="0">
                <a:latin typeface="Calibri" panose="020F0502020204030204" pitchFamily="-107" charset="0"/>
                <a:cs typeface="Calibri" panose="020F0502020204030204" pitchFamily="-107" charset="0"/>
              </a:rPr>
              <a:t>Constructing Decision Trees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BC35B-A44B-4119-B8DA-DE9E3DFADA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49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686B9D47-3323-41D7-B681-D688350E8DCA}"/>
              </a:ext>
            </a:extLst>
          </p:cNvPr>
          <p:cNvGrpSpPr/>
          <p:nvPr/>
        </p:nvGrpSpPr>
        <p:grpSpPr>
          <a:xfrm>
            <a:off x="560070" y="1173480"/>
            <a:ext cx="8024495" cy="5459095"/>
            <a:chOff x="560070" y="1173480"/>
            <a:chExt cx="8024495" cy="5459095"/>
          </a:xfrm>
        </p:grpSpPr>
        <p:pic>
          <p:nvPicPr>
            <p:cNvPr id="4" name="图片 3" descr="微信截图_2022051515250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0070" y="1173480"/>
              <a:ext cx="8024495" cy="5459095"/>
            </a:xfrm>
            <a:prstGeom prst="rect">
              <a:avLst/>
            </a:prstGeom>
          </p:spPr>
        </p:pic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07837A42-3C59-414F-B41D-48A9772E40E9}"/>
                </a:ext>
              </a:extLst>
            </p:cNvPr>
            <p:cNvSpPr txBox="1"/>
            <p:nvPr/>
          </p:nvSpPr>
          <p:spPr>
            <a:xfrm>
              <a:off x="5365750" y="6150530"/>
              <a:ext cx="97790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rgbClr val="C00000"/>
                  </a:solidFill>
                </a:rPr>
                <a:t>largest</a:t>
              </a:r>
              <a:endParaRPr lang="zh-CN" altLang="en-US" dirty="0">
                <a:solidFill>
                  <a:srgbClr val="C00000"/>
                </a:solidFill>
              </a:endParaRPr>
            </a:p>
          </p:txBody>
        </p:sp>
      </p:grpSp>
    </p:spTree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991600" cy="1417638"/>
          </a:xfrm>
        </p:spPr>
        <p:txBody>
          <a:bodyPr>
            <a:noAutofit/>
          </a:bodyPr>
          <a:lstStyle/>
          <a:p>
            <a:r>
              <a:rPr lang="en-US" sz="4000" b="1" dirty="0"/>
              <a:t>Multiclass Classification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BC35B-A44B-4119-B8DA-DE9E3DFADA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3" name="图片 2" descr="微信截图_2022051520520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055" y="1417955"/>
            <a:ext cx="8119745" cy="486283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6035"/>
            <a:ext cx="8991600" cy="1417638"/>
          </a:xfrm>
        </p:spPr>
        <p:txBody>
          <a:bodyPr>
            <a:noAutofit/>
          </a:bodyPr>
          <a:lstStyle/>
          <a:p>
            <a:r>
              <a:rPr lang="en-US" sz="4000" b="1" dirty="0">
                <a:latin typeface="Calibri" panose="020F0502020204030204" pitchFamily="-107" charset="0"/>
                <a:cs typeface="Calibri" panose="020F0502020204030204" pitchFamily="-107" charset="0"/>
              </a:rPr>
              <a:t>Decision Tree Construction Algorithm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BC35B-A44B-4119-B8DA-DE9E3DFADA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50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3" name="图片 2" descr="微信截图_202205151542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930" y="1306195"/>
            <a:ext cx="8789670" cy="409511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微信截图_202205151737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140" y="971550"/>
            <a:ext cx="8529320" cy="557085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6035"/>
            <a:ext cx="8991600" cy="1417638"/>
          </a:xfrm>
        </p:spPr>
        <p:txBody>
          <a:bodyPr>
            <a:noAutofit/>
          </a:bodyPr>
          <a:lstStyle/>
          <a:p>
            <a:r>
              <a:rPr lang="en-US" sz="4000" b="1" dirty="0">
                <a:latin typeface="Calibri" panose="020F0502020204030204" pitchFamily="-107" charset="0"/>
                <a:cs typeface="Calibri" panose="020F0502020204030204" pitchFamily="-107" charset="0"/>
              </a:rPr>
              <a:t>Back to Our Example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BC35B-A44B-4119-B8DA-DE9E3DFADA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51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微信截图_202205151753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930" y="1280160"/>
            <a:ext cx="7976870" cy="51663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6035"/>
            <a:ext cx="8991600" cy="1417638"/>
          </a:xfrm>
        </p:spPr>
        <p:txBody>
          <a:bodyPr>
            <a:noAutofit/>
          </a:bodyPr>
          <a:lstStyle/>
          <a:p>
            <a:r>
              <a:rPr lang="en-US" sz="4000" b="1" dirty="0">
                <a:latin typeface="Calibri" panose="020F0502020204030204" pitchFamily="-107" charset="0"/>
                <a:cs typeface="Calibri" panose="020F0502020204030204" pitchFamily="-107" charset="0"/>
              </a:rPr>
              <a:t>Attribute Selection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BC35B-A44B-4119-B8DA-DE9E3DFADA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52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991600" cy="1417638"/>
          </a:xfrm>
        </p:spPr>
        <p:txBody>
          <a:bodyPr>
            <a:noAutofit/>
          </a:bodyPr>
          <a:lstStyle/>
          <a:p>
            <a:r>
              <a:rPr lang="en-US" sz="4000" b="1" dirty="0"/>
              <a:t>Example: Root attribute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BC35B-A44B-4119-B8DA-DE9E3DFADA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53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3" name="图片 2" descr="微信截图_2022042423173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890" y="1168400"/>
            <a:ext cx="8855710" cy="529082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991600" cy="1417638"/>
          </a:xfrm>
        </p:spPr>
        <p:txBody>
          <a:bodyPr>
            <a:noAutofit/>
          </a:bodyPr>
          <a:lstStyle/>
          <a:p>
            <a:r>
              <a:rPr lang="en-US" sz="4000" b="1" dirty="0">
                <a:sym typeface="+mn-ea"/>
              </a:rPr>
              <a:t>Example: Root attribute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BC35B-A44B-4119-B8DA-DE9E3DFADA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54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3" name="图片 2" descr="微信截图_2022042423185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845" y="1123950"/>
            <a:ext cx="8830310" cy="515493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991600" cy="1417638"/>
          </a:xfrm>
        </p:spPr>
        <p:txBody>
          <a:bodyPr>
            <a:noAutofit/>
          </a:bodyPr>
          <a:lstStyle/>
          <a:p>
            <a:r>
              <a:rPr lang="en-US" sz="4000" b="1" dirty="0">
                <a:sym typeface="+mn-ea"/>
              </a:rPr>
              <a:t>Building a tree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BC35B-A44B-4119-B8DA-DE9E3DFADA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55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图片 3" descr="微信截图_2022042423204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325" y="1236980"/>
            <a:ext cx="8769350" cy="511937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991600" cy="1417638"/>
          </a:xfrm>
        </p:spPr>
        <p:txBody>
          <a:bodyPr>
            <a:noAutofit/>
          </a:bodyPr>
          <a:lstStyle/>
          <a:p>
            <a:r>
              <a:rPr lang="en-US" sz="4000" b="1" dirty="0">
                <a:sym typeface="+mn-ea"/>
              </a:rPr>
              <a:t>Building a tree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BC35B-A44B-4119-B8DA-DE9E3DFADA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56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3" name="图片 2" descr="微信截图_202204242321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35" y="1287780"/>
            <a:ext cx="8939530" cy="483489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微信截图_202204242323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745" y="1120775"/>
            <a:ext cx="8298815" cy="540258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991600" cy="1417638"/>
          </a:xfrm>
        </p:spPr>
        <p:txBody>
          <a:bodyPr>
            <a:noAutofit/>
          </a:bodyPr>
          <a:lstStyle/>
          <a:p>
            <a:r>
              <a:rPr lang="en-US" sz="4000" b="1" dirty="0">
                <a:sym typeface="+mn-ea"/>
              </a:rPr>
              <a:t>Building a tree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BC35B-A44B-4119-B8DA-DE9E3DFADA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57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1966595" y="1120775"/>
            <a:ext cx="4030980" cy="7264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ransition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991600" cy="1417638"/>
          </a:xfrm>
        </p:spPr>
        <p:txBody>
          <a:bodyPr>
            <a:noAutofit/>
          </a:bodyPr>
          <a:lstStyle/>
          <a:p>
            <a:r>
              <a:rPr lang="en-US" sz="4000" b="1" dirty="0">
                <a:sym typeface="+mn-ea"/>
              </a:rPr>
              <a:t>Building a tree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BC35B-A44B-4119-B8DA-DE9E3DFADA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58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图片 3" descr="微信截图_2022042423240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35" y="1156970"/>
            <a:ext cx="8990330" cy="509778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4290" y="0"/>
            <a:ext cx="9162415" cy="1417955"/>
          </a:xfrm>
        </p:spPr>
        <p:txBody>
          <a:bodyPr>
            <a:noAutofit/>
          </a:bodyPr>
          <a:lstStyle/>
          <a:p>
            <a:r>
              <a:rPr lang="en-US" sz="4000" b="1" dirty="0">
                <a:sym typeface="+mn-ea"/>
              </a:rPr>
              <a:t>Building a tree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BC35B-A44B-4119-B8DA-DE9E3DFADA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59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图片 3" descr="微信截图_2022042423243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90" y="1417955"/>
            <a:ext cx="8948420" cy="459422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991600" cy="1417638"/>
          </a:xfrm>
        </p:spPr>
        <p:txBody>
          <a:bodyPr>
            <a:noAutofit/>
          </a:bodyPr>
          <a:lstStyle/>
          <a:p>
            <a:r>
              <a:rPr lang="en-US" sz="4000" b="1" dirty="0"/>
              <a:t>One versus Rest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BC35B-A44B-4119-B8DA-DE9E3DFADA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图片 5" descr="微信截图_2022051520534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755" y="1131570"/>
            <a:ext cx="8238490" cy="515175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991600" cy="1417638"/>
          </a:xfrm>
        </p:spPr>
        <p:txBody>
          <a:bodyPr>
            <a:noAutofit/>
          </a:bodyPr>
          <a:lstStyle/>
          <a:p>
            <a:r>
              <a:rPr lang="en-US" sz="4000" b="1" dirty="0">
                <a:sym typeface="+mn-ea"/>
              </a:rPr>
              <a:t>Final tree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BC35B-A44B-4119-B8DA-DE9E3DFADA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60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图片 3" descr="微信截图_202204242325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715" y="1169670"/>
            <a:ext cx="8879205" cy="513080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6035"/>
            <a:ext cx="8991600" cy="1417638"/>
          </a:xfrm>
        </p:spPr>
        <p:txBody>
          <a:bodyPr>
            <a:noAutofit/>
          </a:bodyPr>
          <a:lstStyle/>
          <a:p>
            <a:r>
              <a:rPr lang="en-US" sz="4000" b="1" dirty="0">
                <a:latin typeface="Calibri" panose="020F0502020204030204" pitchFamily="-107" charset="0"/>
                <a:cs typeface="Calibri" panose="020F0502020204030204" pitchFamily="-107" charset="0"/>
              </a:rPr>
              <a:t>What Makes a Good Tree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BC35B-A44B-4119-B8DA-DE9E3DFADA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61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图片 3" descr="微信截图_2022051517574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795" y="1120140"/>
            <a:ext cx="8853805" cy="523621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6035"/>
            <a:ext cx="8991600" cy="1417638"/>
          </a:xfrm>
        </p:spPr>
        <p:txBody>
          <a:bodyPr>
            <a:noAutofit/>
          </a:bodyPr>
          <a:lstStyle/>
          <a:p>
            <a:r>
              <a:rPr lang="en-US" sz="4000" b="1" dirty="0">
                <a:latin typeface="Calibri" panose="020F0502020204030204" pitchFamily="-107" charset="0"/>
                <a:cs typeface="Calibri" panose="020F0502020204030204" pitchFamily="-107" charset="0"/>
              </a:rPr>
              <a:t>Comparison to KNN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BC35B-A44B-4119-B8DA-DE9E3DFADA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62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3" name="图片 2" descr="微信截图_202205151804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745" y="1496695"/>
            <a:ext cx="8399145" cy="419735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6035"/>
            <a:ext cx="8991600" cy="1417638"/>
          </a:xfrm>
        </p:spPr>
        <p:txBody>
          <a:bodyPr>
            <a:noAutofit/>
          </a:bodyPr>
          <a:lstStyle/>
          <a:p>
            <a:r>
              <a:rPr lang="en-US" sz="4000" b="1" dirty="0">
                <a:latin typeface="Calibri" panose="020F0502020204030204" pitchFamily="-107" charset="0"/>
                <a:cs typeface="Calibri" panose="020F0502020204030204" pitchFamily="-107" charset="0"/>
              </a:rPr>
              <a:t>Comparison to KNN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BC35B-A44B-4119-B8DA-DE9E3DFADA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63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图片 5" descr="微信截图_202205151806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" y="1927225"/>
            <a:ext cx="8930640" cy="300418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991600" cy="1417638"/>
          </a:xfrm>
        </p:spPr>
        <p:txBody>
          <a:bodyPr>
            <a:noAutofit/>
          </a:bodyPr>
          <a:lstStyle/>
          <a:p>
            <a:r>
              <a:rPr lang="en-US" sz="4000" b="1" dirty="0"/>
              <a:t>One versus Rest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BC35B-A44B-4119-B8DA-DE9E3DFADA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3" name="图片 2" descr="微信截图_2022051520544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185" y="1216660"/>
            <a:ext cx="8470265" cy="513969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991600" cy="1417638"/>
          </a:xfrm>
        </p:spPr>
        <p:txBody>
          <a:bodyPr>
            <a:noAutofit/>
          </a:bodyPr>
          <a:lstStyle/>
          <a:p>
            <a:r>
              <a:rPr lang="en-US" sz="4000" b="1" dirty="0"/>
              <a:t>One versus Rest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BC35B-A44B-4119-B8DA-DE9E3DFADA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3" name="图片 2" descr="微信截图_2022051520550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410" y="1334770"/>
            <a:ext cx="8425180" cy="502158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991600" cy="1417638"/>
          </a:xfrm>
        </p:spPr>
        <p:txBody>
          <a:bodyPr>
            <a:noAutofit/>
          </a:bodyPr>
          <a:lstStyle/>
          <a:p>
            <a:r>
              <a:rPr lang="en-US" sz="4000" b="1" dirty="0"/>
              <a:t>One versus Rest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BC35B-A44B-4119-B8DA-DE9E3DFADA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3" name="图片 2" descr="微信截图_2022051520554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975" y="1611630"/>
            <a:ext cx="8375650" cy="4462145"/>
          </a:xfrm>
          <a:prstGeom prst="rect">
            <a:avLst/>
          </a:prstGeom>
        </p:spPr>
      </p:pic>
    </p:spTree>
  </p:cSld>
  <p:clrMapOvr>
    <a:masterClrMapping/>
  </p:clrMapOvr>
  <p:transition/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1410</TotalTime>
  <Words>758</Words>
  <Application>Microsoft Office PowerPoint</Application>
  <PresentationFormat>全屏显示(4:3)</PresentationFormat>
  <Paragraphs>261</Paragraphs>
  <Slides>63</Slides>
  <Notes>60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63</vt:i4>
      </vt:variant>
    </vt:vector>
  </HeadingPairs>
  <TitlesOfParts>
    <vt:vector size="70" baseType="lpstr">
      <vt:lpstr>微软雅黑</vt:lpstr>
      <vt:lpstr>Arial</vt:lpstr>
      <vt:lpstr>Arial Black</vt:lpstr>
      <vt:lpstr>Calibri</vt:lpstr>
      <vt:lpstr>Wingdings</vt:lpstr>
      <vt:lpstr>Office Theme</vt:lpstr>
      <vt:lpstr>自定义设计方案</vt:lpstr>
      <vt:lpstr>Decision Tree</vt:lpstr>
      <vt:lpstr>Outline</vt:lpstr>
      <vt:lpstr>Multiclass Classification</vt:lpstr>
      <vt:lpstr>Multiclass Classification</vt:lpstr>
      <vt:lpstr>Multiclass Classification</vt:lpstr>
      <vt:lpstr>One versus Rest</vt:lpstr>
      <vt:lpstr>One versus Rest</vt:lpstr>
      <vt:lpstr>One versus Rest</vt:lpstr>
      <vt:lpstr>One versus Rest</vt:lpstr>
      <vt:lpstr>One versus Rest</vt:lpstr>
      <vt:lpstr>One versus Rest</vt:lpstr>
      <vt:lpstr>One versus Rest</vt:lpstr>
      <vt:lpstr>One versus Rest</vt:lpstr>
      <vt:lpstr>One versus Rest</vt:lpstr>
      <vt:lpstr>One versus Rest</vt:lpstr>
      <vt:lpstr>All Pairs (One vs One)</vt:lpstr>
      <vt:lpstr>All Pairs (One vs One)</vt:lpstr>
      <vt:lpstr>All Pairs (One vs One)</vt:lpstr>
      <vt:lpstr>All Pairs (One vs One)</vt:lpstr>
      <vt:lpstr>All Pairs (One vs One)</vt:lpstr>
      <vt:lpstr>Multiclass Classification</vt:lpstr>
      <vt:lpstr>Logistic Regression</vt:lpstr>
      <vt:lpstr>Logistic Regression</vt:lpstr>
      <vt:lpstr>Logistic Regression</vt:lpstr>
      <vt:lpstr>Logistic Regression</vt:lpstr>
      <vt:lpstr>Outline</vt:lpstr>
      <vt:lpstr>Decision trees</vt:lpstr>
      <vt:lpstr>Decision trees</vt:lpstr>
      <vt:lpstr>Decision trees</vt:lpstr>
      <vt:lpstr>Decision trees</vt:lpstr>
      <vt:lpstr>Decision trees</vt:lpstr>
      <vt:lpstr>Decision trees</vt:lpstr>
      <vt:lpstr>Decision trees</vt:lpstr>
      <vt:lpstr>Decision trees: Classification and Regression</vt:lpstr>
      <vt:lpstr>Decision trees</vt:lpstr>
      <vt:lpstr>Decision trees</vt:lpstr>
      <vt:lpstr>Choosing a Good Split</vt:lpstr>
      <vt:lpstr>We Flip Two Different Coins</vt:lpstr>
      <vt:lpstr>Quantifying Uncertainty</vt:lpstr>
      <vt:lpstr>Entropy</vt:lpstr>
      <vt:lpstr>Quantifying Uncertainty</vt:lpstr>
      <vt:lpstr>Entropy of a Joint Distribution</vt:lpstr>
      <vt:lpstr>Specific Conditional Entropy</vt:lpstr>
      <vt:lpstr>Conditional Entropy</vt:lpstr>
      <vt:lpstr>Conditional Entropy</vt:lpstr>
      <vt:lpstr>Conditional Entropy</vt:lpstr>
      <vt:lpstr>Information Gain</vt:lpstr>
      <vt:lpstr>Revisiting Our Original Example</vt:lpstr>
      <vt:lpstr>Constructing Decision Trees</vt:lpstr>
      <vt:lpstr>Decision Tree Construction Algorithm</vt:lpstr>
      <vt:lpstr>Back to Our Example</vt:lpstr>
      <vt:lpstr>Attribute Selection</vt:lpstr>
      <vt:lpstr>Example: Root attribute</vt:lpstr>
      <vt:lpstr>Example: Root attribute</vt:lpstr>
      <vt:lpstr>Building a tree</vt:lpstr>
      <vt:lpstr>Building a tree</vt:lpstr>
      <vt:lpstr>Building a tree</vt:lpstr>
      <vt:lpstr>Building a tree</vt:lpstr>
      <vt:lpstr>Building a tree</vt:lpstr>
      <vt:lpstr>Final tree</vt:lpstr>
      <vt:lpstr>What Makes a Good Tree</vt:lpstr>
      <vt:lpstr>Comparison to KNN</vt:lpstr>
      <vt:lpstr>Comparison to KNN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Stuart Russell</dc:creator>
  <cp:lastModifiedBy>Cassie Mai</cp:lastModifiedBy>
  <cp:revision>143</cp:revision>
  <dcterms:created xsi:type="dcterms:W3CDTF">2011-08-25T00:26:00Z</dcterms:created>
  <dcterms:modified xsi:type="dcterms:W3CDTF">2024-05-21T13:10:03Z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2052-11.8.2.8361</vt:lpwstr>
  </property>
</Properties>
</file>